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99" r:id="rId2"/>
    <p:sldId id="256" r:id="rId3"/>
    <p:sldId id="300" r:id="rId4"/>
    <p:sldId id="311" r:id="rId5"/>
    <p:sldId id="302" r:id="rId6"/>
    <p:sldId id="344" r:id="rId7"/>
    <p:sldId id="314" r:id="rId8"/>
    <p:sldId id="315" r:id="rId9"/>
    <p:sldId id="316" r:id="rId10"/>
    <p:sldId id="260" r:id="rId11"/>
    <p:sldId id="317" r:id="rId12"/>
    <p:sldId id="320" r:id="rId13"/>
    <p:sldId id="321" r:id="rId14"/>
    <p:sldId id="322" r:id="rId15"/>
    <p:sldId id="323" r:id="rId16"/>
    <p:sldId id="324" r:id="rId17"/>
    <p:sldId id="325" r:id="rId18"/>
    <p:sldId id="326" r:id="rId19"/>
    <p:sldId id="327" r:id="rId20"/>
    <p:sldId id="328" r:id="rId21"/>
    <p:sldId id="330" r:id="rId22"/>
    <p:sldId id="331" r:id="rId23"/>
    <p:sldId id="333" r:id="rId24"/>
    <p:sldId id="334" r:id="rId25"/>
    <p:sldId id="335" r:id="rId26"/>
    <p:sldId id="312" r:id="rId27"/>
    <p:sldId id="32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go, Suzanne" initials="VS" lastIdx="10" clrIdx="0">
    <p:extLst>
      <p:ext uri="{19B8F6BF-5375-455C-9EA6-DF929625EA0E}">
        <p15:presenceInfo xmlns:p15="http://schemas.microsoft.com/office/powerpoint/2012/main" userId="223c1fa3-f99f-4df2-8b53-10ec0348bc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DAE6"/>
    <a:srgbClr val="001C36"/>
    <a:srgbClr val="003462"/>
    <a:srgbClr val="DEF5F0"/>
    <a:srgbClr val="00B288"/>
    <a:srgbClr val="3BADCA"/>
    <a:srgbClr val="8ED1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9"/>
    <p:restoredTop sz="68735" autoAdjust="0"/>
  </p:normalViewPr>
  <p:slideViewPr>
    <p:cSldViewPr snapToGrid="0" snapToObjects="1">
      <p:cViewPr>
        <p:scale>
          <a:sx n="68" d="100"/>
          <a:sy n="68" d="100"/>
        </p:scale>
        <p:origin x="480"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29CFA-11BD-FC47-9F82-FD976D5F1498}" type="datetimeFigureOut">
              <a:rPr lang="en-US" smtClean="0"/>
              <a:t>5/15/2018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BEF9B-1D42-2B46-8A30-3384DF77E974}" type="slidenum">
              <a:rPr lang="en-US" smtClean="0"/>
              <a:t>‹#›</a:t>
            </a:fld>
            <a:endParaRPr lang="en-US"/>
          </a:p>
        </p:txBody>
      </p:sp>
    </p:spTree>
    <p:extLst>
      <p:ext uri="{BB962C8B-B14F-4D97-AF65-F5344CB8AC3E}">
        <p14:creationId xmlns:p14="http://schemas.microsoft.com/office/powerpoint/2010/main" val="128732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autism is a complex disorder, this training module will first review several "models" of autism, with an emphasis on the things that most impact employment. Following that, we will discuss a few other aspects of autism that are significant to providing accommodation and services to adults with autism.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this is not about </a:t>
            </a:r>
            <a:r>
              <a:rPr lang="en-US" sz="1200" u="sng" kern="1200" dirty="0">
                <a:solidFill>
                  <a:schemeClr val="tx1"/>
                </a:solidFill>
                <a:effectLst/>
                <a:latin typeface="+mn-lt"/>
                <a:ea typeface="+mn-ea"/>
                <a:cs typeface="+mn-cs"/>
              </a:rPr>
              <a:t>diagnosing</a:t>
            </a:r>
            <a:r>
              <a:rPr lang="en-US" sz="1200" kern="1200" dirty="0">
                <a:solidFill>
                  <a:schemeClr val="tx1"/>
                </a:solidFill>
                <a:effectLst/>
                <a:latin typeface="+mn-lt"/>
                <a:ea typeface="+mn-ea"/>
                <a:cs typeface="+mn-cs"/>
              </a:rPr>
              <a:t> ASD; just helping vocational rehabilitation or VR supervisors train counselors to help people with ASD.</a:t>
            </a:r>
          </a:p>
        </p:txBody>
      </p:sp>
      <p:sp>
        <p:nvSpPr>
          <p:cNvPr id="4" name="Slide Number Placeholder 3"/>
          <p:cNvSpPr>
            <a:spLocks noGrp="1"/>
          </p:cNvSpPr>
          <p:nvPr>
            <p:ph type="sldNum" sz="quarter" idx="10"/>
          </p:nvPr>
        </p:nvSpPr>
        <p:spPr/>
        <p:txBody>
          <a:bodyPr/>
          <a:lstStyle/>
          <a:p>
            <a:fld id="{CB9BEF9B-1D42-2B46-8A30-3384DF77E974}" type="slidenum">
              <a:rPr lang="en-US" smtClean="0"/>
              <a:t>3</a:t>
            </a:fld>
            <a:endParaRPr lang="en-US"/>
          </a:p>
        </p:txBody>
      </p:sp>
    </p:spTree>
    <p:extLst>
      <p:ext uri="{BB962C8B-B14F-4D97-AF65-F5344CB8AC3E}">
        <p14:creationId xmlns:p14="http://schemas.microsoft.com/office/powerpoint/2010/main" val="2217720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a:t>
            </a:r>
            <a:r>
              <a:rPr lang="en-US" baseline="0" dirty="0"/>
              <a:t> we have discussed what it means to have autism spectrum disorder, we will now move into improving social communication skills for individuals with ASD.</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13</a:t>
            </a:fld>
            <a:endParaRPr lang="en-US"/>
          </a:p>
        </p:txBody>
      </p:sp>
    </p:spTree>
    <p:extLst>
      <p:ext uri="{BB962C8B-B14F-4D97-AF65-F5344CB8AC3E}">
        <p14:creationId xmlns:p14="http://schemas.microsoft.com/office/powerpoint/2010/main" val="8961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First, our goal is to present research-based information </a:t>
            </a:r>
            <a:r>
              <a:rPr lang="en-US" sz="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to identify how Vocational Rehabilitation, or VR, counselors can better support the social and communication skills of adults with ASD as it relates to employment.</a:t>
            </a:r>
          </a:p>
          <a:p>
            <a:endParaRPr lang="en-US" sz="12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r>
              <a:rPr lang="en-US" sz="120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do that, we </a:t>
            </a:r>
            <a:r>
              <a:rPr lang="en-US" sz="1200" kern="1200" dirty="0">
                <a:solidFill>
                  <a:schemeClr val="tx1"/>
                </a:solidFill>
                <a:effectLst/>
                <a:latin typeface="+mn-lt"/>
                <a:ea typeface="+mn-ea"/>
                <a:cs typeface="+mn-cs"/>
              </a:rPr>
              <a:t>examined literature and products such as research</a:t>
            </a:r>
            <a:r>
              <a:rPr lang="en-US" sz="1200" kern="1200" baseline="0" dirty="0">
                <a:solidFill>
                  <a:schemeClr val="tx1"/>
                </a:solidFill>
                <a:effectLst/>
                <a:latin typeface="+mn-lt"/>
                <a:ea typeface="+mn-ea"/>
                <a:cs typeface="+mn-cs"/>
              </a:rPr>
              <a:t>-based trainings to identify to improve employment outcomes. We reviewed articles primarily published in the US, but also included a few other countries focusing on communication and social skills for individuals with audism. Ultimately, we examine 210 articles and products and of that 29 were included in our literature review.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14</a:t>
            </a:fld>
            <a:endParaRPr lang="en-US"/>
          </a:p>
        </p:txBody>
      </p:sp>
    </p:spTree>
    <p:extLst>
      <p:ext uri="{BB962C8B-B14F-4D97-AF65-F5344CB8AC3E}">
        <p14:creationId xmlns:p14="http://schemas.microsoft.com/office/powerpoint/2010/main" val="237119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looking at the </a:t>
            </a:r>
            <a:r>
              <a:rPr lang="en-US" baseline="0" dirty="0"/>
              <a:t>literature and other products, four themes emerged: Interviewing skills to obtain a job, social skills used on the job, self advocacy and making decisions for yourself, and compensatory strategies to remind oneself about activities. </a:t>
            </a:r>
          </a:p>
          <a:p>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15</a:t>
            </a:fld>
            <a:endParaRPr lang="en-US"/>
          </a:p>
        </p:txBody>
      </p:sp>
    </p:spTree>
    <p:extLst>
      <p:ext uri="{BB962C8B-B14F-4D97-AF65-F5344CB8AC3E}">
        <p14:creationId xmlns:p14="http://schemas.microsoft.com/office/powerpoint/2010/main" val="423719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surprisingly, practicing, using role-play</a:t>
            </a:r>
            <a:r>
              <a:rPr lang="en-US" baseline="0" dirty="0"/>
              <a:t> and mock-interviews with explicit instruction social skills such as small talk, attitude, and lessons on how to open and close improved performance, at least for mock interviews. One high-tech study using virtual reality job interview training improved interviewee performance during live standardized role plays. </a:t>
            </a:r>
          </a:p>
          <a:p>
            <a:endParaRPr lang="en-US" baseline="0" dirty="0"/>
          </a:p>
          <a:p>
            <a:r>
              <a:rPr lang="en-US" baseline="0" dirty="0"/>
              <a:t>Modeling interview skills was shown in two studies to enhance ratings by interviewers and in one to increase rates of obtaining internships. </a:t>
            </a:r>
            <a:endParaRPr lang="en-US" dirty="0"/>
          </a:p>
          <a:p>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16</a:t>
            </a:fld>
            <a:endParaRPr lang="en-US"/>
          </a:p>
        </p:txBody>
      </p:sp>
    </p:spTree>
    <p:extLst>
      <p:ext uri="{BB962C8B-B14F-4D97-AF65-F5344CB8AC3E}">
        <p14:creationId xmlns:p14="http://schemas.microsoft.com/office/powerpoint/2010/main" val="321787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on-the-job</a:t>
            </a:r>
            <a:r>
              <a:rPr lang="en-US" baseline="0" dirty="0"/>
              <a:t> social skills, they are often behaviors that we don’t think about. Saying hello to and holding conversations with colleagues for example, or understanding when someone is having a bad day and showing empathy. Alternatively, if someone keeps looking at their watch, knowing that you need to keep the conversation short and move on. </a:t>
            </a:r>
          </a:p>
        </p:txBody>
      </p:sp>
      <p:sp>
        <p:nvSpPr>
          <p:cNvPr id="4" name="Slide Number Placeholder 3"/>
          <p:cNvSpPr>
            <a:spLocks noGrp="1"/>
          </p:cNvSpPr>
          <p:nvPr>
            <p:ph type="sldNum" sz="quarter" idx="10"/>
          </p:nvPr>
        </p:nvSpPr>
        <p:spPr/>
        <p:txBody>
          <a:bodyPr/>
          <a:lstStyle/>
          <a:p>
            <a:fld id="{CB9BEF9B-1D42-2B46-8A30-3384DF77E974}" type="slidenum">
              <a:rPr lang="en-US" smtClean="0"/>
              <a:t>17</a:t>
            </a:fld>
            <a:endParaRPr lang="en-US"/>
          </a:p>
        </p:txBody>
      </p:sp>
    </p:spTree>
    <p:extLst>
      <p:ext uri="{BB962C8B-B14F-4D97-AF65-F5344CB8AC3E}">
        <p14:creationId xmlns:p14="http://schemas.microsoft.com/office/powerpoint/2010/main" val="352304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individuals with autism, on-the-job social skills can be challenging. For example, some people with ASD are non-verbal or may not always talk. They may have difficulties in simple conversations. They may repeat phrases or words also called echolalia. Finally, some people with ASD may have inappropriate body language, such as turning away, standing too close or too far away. </a:t>
            </a:r>
          </a:p>
          <a:p>
            <a:endParaRPr lang="en-US" baseline="0" dirty="0"/>
          </a:p>
          <a:p>
            <a:r>
              <a:rPr lang="en-US" baseline="0" dirty="0"/>
              <a:t>Also, as an aside, these are challenges for neurotypical adults when interacting with individuals with ASD. Some of these “challenges” such as repeating words or phrases are actually supportive of learning language. </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18</a:t>
            </a:fld>
            <a:endParaRPr lang="en-US"/>
          </a:p>
        </p:txBody>
      </p:sp>
    </p:spTree>
    <p:extLst>
      <p:ext uri="{BB962C8B-B14F-4D97-AF65-F5344CB8AC3E}">
        <p14:creationId xmlns:p14="http://schemas.microsoft.com/office/powerpoint/2010/main" val="296136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supports on-the-job social skills? The first key activity that supports on-the-job social skills is group meetings that are similar to counseling support groups.  In these types of interventions, the foci and the outcomes typically related to social and vocational skills, problem-solving, interpersonal relationships, coping strategies, and communication skills. In these types of activities, group members learn by practicing, learning from each other by sharing personal experiences and listening to others, by giving advice.  In one study by Brock, almost two thirds of participants had a paid or unpaid internship after the program.  One of the case studies will provide more guidance regarding this style of developing social skills.</a:t>
            </a:r>
          </a:p>
        </p:txBody>
      </p:sp>
      <p:sp>
        <p:nvSpPr>
          <p:cNvPr id="4" name="Slide Number Placeholder 3"/>
          <p:cNvSpPr>
            <a:spLocks noGrp="1"/>
          </p:cNvSpPr>
          <p:nvPr>
            <p:ph type="sldNum" sz="quarter" idx="10"/>
          </p:nvPr>
        </p:nvSpPr>
        <p:spPr/>
        <p:txBody>
          <a:bodyPr/>
          <a:lstStyle/>
          <a:p>
            <a:fld id="{CB9BEF9B-1D42-2B46-8A30-3384DF77E974}" type="slidenum">
              <a:rPr lang="en-US" smtClean="0"/>
              <a:t>19</a:t>
            </a:fld>
            <a:endParaRPr lang="en-US"/>
          </a:p>
        </p:txBody>
      </p:sp>
    </p:spTree>
    <p:extLst>
      <p:ext uri="{BB962C8B-B14F-4D97-AF65-F5344CB8AC3E}">
        <p14:creationId xmlns:p14="http://schemas.microsoft.com/office/powerpoint/2010/main" val="753508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example, faded coaching, where job coaching is slowly faded out, and using a covert audio device—in other words an ear piece for the client and a phone or walkie talkie for the coach allowed the coach to provide coaching without being too close. It supported workers engaging in tasks on time and increased social interactions. </a:t>
            </a:r>
          </a:p>
          <a:p>
            <a:endParaRPr lang="en-US" baseline="0" dirty="0"/>
          </a:p>
          <a:p>
            <a:r>
              <a:rPr lang="en-US" baseline="0" dirty="0"/>
              <a:t>Other studies focusing on supported employment, which includes support obtaining and maintaining a job. These generally assisted participants obtaining a job and improving social and communication skills. </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20</a:t>
            </a:fld>
            <a:endParaRPr lang="en-US"/>
          </a:p>
        </p:txBody>
      </p:sp>
    </p:spTree>
    <p:extLst>
      <p:ext uri="{BB962C8B-B14F-4D97-AF65-F5344CB8AC3E}">
        <p14:creationId xmlns:p14="http://schemas.microsoft.com/office/powerpoint/2010/main" val="252502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context, self-advocacy refers to the ability to advocate for reasonable employment accommodations on behalf of oneself. Self-advocacy training is often part of a larger program for teaching social skills communication.</a:t>
            </a:r>
          </a:p>
        </p:txBody>
      </p:sp>
      <p:sp>
        <p:nvSpPr>
          <p:cNvPr id="4" name="Slide Number Placeholder 3"/>
          <p:cNvSpPr>
            <a:spLocks noGrp="1"/>
          </p:cNvSpPr>
          <p:nvPr>
            <p:ph type="sldNum" sz="quarter" idx="10"/>
          </p:nvPr>
        </p:nvSpPr>
        <p:spPr/>
        <p:txBody>
          <a:bodyPr/>
          <a:lstStyle/>
          <a:p>
            <a:fld id="{CB9BEF9B-1D42-2B46-8A30-3384DF77E974}" type="slidenum">
              <a:rPr lang="en-US" smtClean="0"/>
              <a:t>21</a:t>
            </a:fld>
            <a:endParaRPr lang="en-US"/>
          </a:p>
        </p:txBody>
      </p:sp>
    </p:spTree>
    <p:extLst>
      <p:ext uri="{BB962C8B-B14F-4D97-AF65-F5344CB8AC3E}">
        <p14:creationId xmlns:p14="http://schemas.microsoft.com/office/powerpoint/2010/main" val="406897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skill 2, we noted that job coaching supported on-the-job social skills. Job coaching is also helpful in training individuals to advocate for themselves. </a:t>
            </a:r>
            <a:r>
              <a:rPr lang="en-US" sz="1200" kern="1200" dirty="0">
                <a:solidFill>
                  <a:schemeClr val="tx1"/>
                </a:solidFill>
                <a:effectLst/>
                <a:latin typeface="+mn-lt"/>
                <a:ea typeface="+mn-ea"/>
                <a:cs typeface="+mn-cs"/>
              </a:rPr>
              <a:t>Effective practices of job coaches included role-playing, modeling, corrective feedback, direct instruction, and instructing on learning strategies.</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two intervention studies found associations between job coaching and increased awareness of self-advocacy once the job coach had faded away or individualized sessions had 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one of the studies, job</a:t>
            </a:r>
            <a:r>
              <a:rPr lang="en-US" sz="1200" kern="1200" baseline="0" dirty="0">
                <a:solidFill>
                  <a:schemeClr val="tx1"/>
                </a:solidFill>
                <a:effectLst/>
                <a:latin typeface="+mn-lt"/>
                <a:ea typeface="+mn-ea"/>
                <a:cs typeface="+mn-cs"/>
              </a:rPr>
              <a:t> coaches provided guidance through the use of technology where the job coach provided instruction through an ear piece. Again, this resulted in improved social and communication skills.</a:t>
            </a:r>
            <a:r>
              <a:rPr lang="en-US" dirty="0">
                <a:effectLst/>
              </a:rPr>
              <a:t> </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fact, a systematic review on the effects of adult employment assistance services found that tailored job coaching was one of the most important supports for success in employment for adults with autism.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9BEF9B-1D42-2B46-8A30-3384DF77E974}" type="slidenum">
              <a:rPr lang="en-US" smtClean="0"/>
              <a:t>22</a:t>
            </a:fld>
            <a:endParaRPr lang="en-US"/>
          </a:p>
        </p:txBody>
      </p:sp>
    </p:spTree>
    <p:extLst>
      <p:ext uri="{BB962C8B-B14F-4D97-AF65-F5344CB8AC3E}">
        <p14:creationId xmlns:p14="http://schemas.microsoft.com/office/powerpoint/2010/main" val="311585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Changes in diagnostic definitions and public awareness over the past few decades have contributed to dramatic growth in the number of children identified as having an autism spectrum disorder (ASD). Approximately 1 percent of 8 year old children</a:t>
            </a:r>
            <a:r>
              <a:rPr lang="en-US" sz="1200" kern="1200" baseline="0" dirty="0">
                <a:solidFill>
                  <a:schemeClr val="tx1"/>
                </a:solidFill>
                <a:effectLst/>
                <a:latin typeface="+mn-lt"/>
                <a:ea typeface="+mn-ea"/>
                <a:cs typeface="+mn-cs"/>
              </a:rPr>
              <a:t> are identified as having ASD. </a:t>
            </a:r>
            <a:r>
              <a:rPr lang="en-US" sz="1200" kern="1200" dirty="0">
                <a:solidFill>
                  <a:schemeClr val="tx1"/>
                </a:solidFill>
                <a:effectLst/>
                <a:latin typeface="+mn-lt"/>
                <a:ea typeface="+mn-ea"/>
                <a:cs typeface="+mn-cs"/>
              </a:rPr>
              <a:t>About half a million youth on the autism spectrum will age into adulthood over the next decade. Half of middle-aged adults, or those between 45 and 64 with ASD had severe or profound intellectual disability, compared to less</a:t>
            </a:r>
            <a:r>
              <a:rPr lang="en-US" sz="1200" kern="1200" baseline="0" dirty="0">
                <a:solidFill>
                  <a:schemeClr val="tx1"/>
                </a:solidFill>
                <a:effectLst/>
                <a:latin typeface="+mn-lt"/>
                <a:ea typeface="+mn-ea"/>
                <a:cs typeface="+mn-cs"/>
              </a:rPr>
              <a:t> than a fifth of </a:t>
            </a:r>
            <a:r>
              <a:rPr lang="en-US" sz="1200" kern="1200" dirty="0">
                <a:solidFill>
                  <a:schemeClr val="tx1"/>
                </a:solidFill>
                <a:effectLst/>
                <a:latin typeface="+mn-lt"/>
                <a:ea typeface="+mn-ea"/>
                <a:cs typeface="+mn-cs"/>
              </a:rPr>
              <a:t>young adults</a:t>
            </a:r>
            <a:r>
              <a:rPr lang="en-US" sz="1200" kern="1200" baseline="0" dirty="0">
                <a:solidFill>
                  <a:schemeClr val="tx1"/>
                </a:solidFill>
                <a:effectLst/>
                <a:latin typeface="+mn-lt"/>
                <a:ea typeface="+mn-ea"/>
                <a:cs typeface="+mn-cs"/>
              </a:rPr>
              <a:t> or those between 18 to 24</a:t>
            </a:r>
            <a:r>
              <a:rPr lang="en-US" sz="1200" kern="1200" dirty="0">
                <a:solidFill>
                  <a:schemeClr val="tx1"/>
                </a:solidFill>
                <a:effectLst/>
                <a:latin typeface="+mn-lt"/>
                <a:ea typeface="+mn-ea"/>
                <a:cs typeface="+mn-cs"/>
              </a:rPr>
              <a:t> with ASD.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ASD is reported to occur in all racial, ethnic, and socioeconomic groups. ASD is about 4.5 times more common among boys than among girls. </a:t>
            </a:r>
          </a:p>
        </p:txBody>
      </p:sp>
      <p:sp>
        <p:nvSpPr>
          <p:cNvPr id="4" name="Slide Number Placeholder 3"/>
          <p:cNvSpPr>
            <a:spLocks noGrp="1"/>
          </p:cNvSpPr>
          <p:nvPr>
            <p:ph type="sldNum" sz="quarter" idx="10"/>
          </p:nvPr>
        </p:nvSpPr>
        <p:spPr/>
        <p:txBody>
          <a:bodyPr/>
          <a:lstStyle/>
          <a:p>
            <a:fld id="{CB9BEF9B-1D42-2B46-8A30-3384DF77E974}" type="slidenum">
              <a:rPr lang="en-US" smtClean="0"/>
              <a:t>5</a:t>
            </a:fld>
            <a:endParaRPr lang="en-US"/>
          </a:p>
        </p:txBody>
      </p:sp>
    </p:spTree>
    <p:extLst>
      <p:ext uri="{BB962C8B-B14F-4D97-AF65-F5344CB8AC3E}">
        <p14:creationId xmlns:p14="http://schemas.microsoft.com/office/powerpoint/2010/main" val="543713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one study, group training sessions focused on planning, creative problem-solving and identifying quality services and led to increased self-determination, but only in the short-term. </a:t>
            </a:r>
          </a:p>
        </p:txBody>
      </p:sp>
      <p:sp>
        <p:nvSpPr>
          <p:cNvPr id="4" name="Slide Number Placeholder 3"/>
          <p:cNvSpPr>
            <a:spLocks noGrp="1"/>
          </p:cNvSpPr>
          <p:nvPr>
            <p:ph type="sldNum" sz="quarter" idx="10"/>
          </p:nvPr>
        </p:nvSpPr>
        <p:spPr/>
        <p:txBody>
          <a:bodyPr/>
          <a:lstStyle/>
          <a:p>
            <a:fld id="{CB9BEF9B-1D42-2B46-8A30-3384DF77E974}" type="slidenum">
              <a:rPr lang="en-US" smtClean="0"/>
              <a:t>23</a:t>
            </a:fld>
            <a:endParaRPr lang="en-US"/>
          </a:p>
        </p:txBody>
      </p:sp>
    </p:spTree>
    <p:extLst>
      <p:ext uri="{BB962C8B-B14F-4D97-AF65-F5344CB8AC3E}">
        <p14:creationId xmlns:p14="http://schemas.microsoft.com/office/powerpoint/2010/main" val="3377776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Compensatory strategies are</a:t>
            </a:r>
            <a:r>
              <a:rPr lang="en-US" sz="1200" kern="1200" baseline="0" dirty="0">
                <a:solidFill>
                  <a:schemeClr val="tx1"/>
                </a:solidFill>
                <a:effectLst/>
                <a:latin typeface="+mn-lt"/>
                <a:ea typeface="+mn-ea"/>
                <a:cs typeface="+mn-cs"/>
              </a:rPr>
              <a:t> anything that </a:t>
            </a:r>
            <a:r>
              <a:rPr lang="en-US" sz="1200" kern="1200" dirty="0">
                <a:solidFill>
                  <a:schemeClr val="tx1"/>
                </a:solidFill>
                <a:effectLst/>
                <a:latin typeface="+mn-lt"/>
                <a:ea typeface="+mn-ea"/>
                <a:cs typeface="+mn-cs"/>
              </a:rPr>
              <a:t>supports learning or completion of a particular task without prompting or assistance by others.</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Examples of strategies include training, reminders, checklists, and technological assistance.  These</a:t>
            </a:r>
            <a:r>
              <a:rPr lang="en-US" sz="1200" kern="1200" baseline="0" dirty="0">
                <a:solidFill>
                  <a:schemeClr val="tx1"/>
                </a:solidFill>
                <a:effectLst/>
                <a:latin typeface="+mn-lt"/>
                <a:ea typeface="+mn-ea"/>
                <a:cs typeface="+mn-cs"/>
              </a:rPr>
              <a:t> memory aids are not just for perform activities and planning, but can also be for improving communication. </a:t>
            </a:r>
          </a:p>
        </p:txBody>
      </p:sp>
      <p:sp>
        <p:nvSpPr>
          <p:cNvPr id="4" name="Slide Number Placeholder 3"/>
          <p:cNvSpPr>
            <a:spLocks noGrp="1"/>
          </p:cNvSpPr>
          <p:nvPr>
            <p:ph type="sldNum" sz="quarter" idx="10"/>
          </p:nvPr>
        </p:nvSpPr>
        <p:spPr/>
        <p:txBody>
          <a:bodyPr/>
          <a:lstStyle/>
          <a:p>
            <a:fld id="{CB9BEF9B-1D42-2B46-8A30-3384DF77E974}" type="slidenum">
              <a:rPr lang="en-US" smtClean="0"/>
              <a:t>24</a:t>
            </a:fld>
            <a:endParaRPr lang="en-US"/>
          </a:p>
        </p:txBody>
      </p:sp>
    </p:spTree>
    <p:extLst>
      <p:ext uri="{BB962C8B-B14F-4D97-AF65-F5344CB8AC3E}">
        <p14:creationId xmlns:p14="http://schemas.microsoft.com/office/powerpoint/2010/main" val="1958720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surprisingly, standard memory aids, such as checklists, using an </a:t>
            </a:r>
            <a:r>
              <a:rPr lang="en-US" baseline="0" dirty="0" err="1"/>
              <a:t>IPad</a:t>
            </a:r>
            <a:r>
              <a:rPr lang="en-US" baseline="0" dirty="0"/>
              <a:t>, or other technology improves ones ability to complete tasks. Thus, for example, in one study, an employee was audio support and picture schedules to support the employee to learn to match identical product logos, in this case two cans of Pepsi so that the employee could assist in refilling the soda vending machine. He then learned to match the logos to a specific product as a way of requesting the correct type of soda. </a:t>
            </a:r>
          </a:p>
          <a:p>
            <a:endParaRPr lang="en-US" baseline="0" dirty="0"/>
          </a:p>
          <a:p>
            <a:r>
              <a:rPr lang="en-US" baseline="0" dirty="0"/>
              <a:t>Technology has definitely supported employees in reminding them to communicate. For example, </a:t>
            </a:r>
            <a:r>
              <a:rPr lang="en-US" sz="1200" kern="1200" dirty="0">
                <a:solidFill>
                  <a:schemeClr val="tx1"/>
                </a:solidFill>
                <a:effectLst/>
                <a:latin typeface="+mn-lt"/>
                <a:ea typeface="+mn-ea"/>
                <a:cs typeface="+mn-cs"/>
              </a:rPr>
              <a:t>In one study, an iPod Touch was successfully used to support employment independence through the use of visual cues facilitating social interaction. Similarly, in another study, </a:t>
            </a:r>
            <a:r>
              <a:rPr lang="en-US" sz="1200" kern="1200" dirty="0" err="1">
                <a:solidFill>
                  <a:schemeClr val="tx1"/>
                </a:solidFill>
                <a:effectLst/>
                <a:latin typeface="+mn-lt"/>
                <a:ea typeface="+mn-ea"/>
                <a:cs typeface="+mn-cs"/>
              </a:rPr>
              <a:t>IPads</a:t>
            </a:r>
            <a:r>
              <a:rPr lang="en-US" sz="1200" kern="1200" dirty="0">
                <a:solidFill>
                  <a:schemeClr val="tx1"/>
                </a:solidFill>
                <a:effectLst/>
                <a:latin typeface="+mn-lt"/>
                <a:ea typeface="+mn-ea"/>
                <a:cs typeface="+mn-cs"/>
              </a:rPr>
              <a:t> were used to improve social communication skills and support employment independence in a separate study. With the help of iPad video prompts, one of the participants learned how to structure her day and how to interact appropriately with co-workers. </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25</a:t>
            </a:fld>
            <a:endParaRPr lang="en-US"/>
          </a:p>
        </p:txBody>
      </p:sp>
    </p:spTree>
    <p:extLst>
      <p:ext uri="{BB962C8B-B14F-4D97-AF65-F5344CB8AC3E}">
        <p14:creationId xmlns:p14="http://schemas.microsoft.com/office/powerpoint/2010/main" val="62935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key signs to autism. The first is persistent social and communication challenges in multiple contexts. For example, individuals may not be able to start or acknowledge a conversation in a standard manner or may not be able to hold a conversation, or avoid sharing of interests or emotions. Individuals with ASD may also have challenges following normative non-verbal communication, such as avoiding eye contact and not understanding or using gestures. Individuals with ASD may experience challenges with </a:t>
            </a:r>
            <a:r>
              <a:rPr lang="en-US" dirty="0"/>
              <a:t>developing, maintaining, and understanding relationships.</a:t>
            </a:r>
            <a:r>
              <a:rPr lang="en-US" baseline="0" dirty="0"/>
              <a:t> For example, an individual may have difficulty making changes, lack of interest in peers, and changing behavior in different contexts. </a:t>
            </a:r>
            <a:br>
              <a:rPr lang="en-US" baseline="0" dirty="0"/>
            </a:br>
            <a:endParaRPr lang="en-US" baseline="0" dirty="0"/>
          </a:p>
          <a:p>
            <a:pPr marL="0" lvl="0" indent="0">
              <a:buFont typeface="+mj-lt"/>
              <a:buNone/>
            </a:pPr>
            <a:r>
              <a:rPr lang="en-US" baseline="0" dirty="0"/>
              <a:t>The second key sign is restricted or repetitive patterns of behavior or interests. For example, an individual may line up objects or repeat a phrase. An individual may also have an strong preference and adherence to routines and thus may show distress at small changes another example is eating the same food or wearing the same clothes every day. Individuals with ASD may also focus on a specific interest, for example focusing excessively on baseball.</a:t>
            </a:r>
          </a:p>
          <a:p>
            <a:pPr marL="0" lvl="0" indent="0">
              <a:buFont typeface="+mj-lt"/>
              <a:buNone/>
            </a:pPr>
            <a:endParaRPr lang="en-US" baseline="0" dirty="0"/>
          </a:p>
          <a:p>
            <a:pPr marL="0" lvl="0" indent="0">
              <a:buFont typeface="+mj-lt"/>
              <a:buNone/>
            </a:pPr>
            <a:r>
              <a:rPr lang="en-US" baseline="0" dirty="0"/>
              <a:t>The third key sign is that individuals with ASD may also be very sensitive or insensitive—for example, they may be indifferent to pain or temperature, or another individual may be extremely sensitive to smells. </a:t>
            </a:r>
            <a:br>
              <a:rPr lang="en-US" baseline="0" dirty="0"/>
            </a:br>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Autism is identified at an early age and as adults impairs current activities such as social skills, obtaining and maintaining a job. Autism is also not explained by another disability such as an intellectual disability, however, individuals frequently have other disabilities, such as an intellectual disability, or catatonia, the abnormal movements or behavior when someone is upset. </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6</a:t>
            </a:fld>
            <a:endParaRPr lang="en-US"/>
          </a:p>
        </p:txBody>
      </p:sp>
    </p:spTree>
    <p:extLst>
      <p:ext uri="{BB962C8B-B14F-4D97-AF65-F5344CB8AC3E}">
        <p14:creationId xmlns:p14="http://schemas.microsoft.com/office/powerpoint/2010/main" val="188972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for</a:t>
            </a:r>
            <a:r>
              <a:rPr lang="en-US" baseline="0" dirty="0"/>
              <a:t> vocational rehabilitation purposes, it can be helpful to consider two issues that frequently emerge for individuals with ASD. </a:t>
            </a:r>
            <a:r>
              <a:rPr lang="en-US" dirty="0"/>
              <a:t>Some individuals with ASD may have poor executive functioning, or the ability to plan</a:t>
            </a:r>
            <a:r>
              <a:rPr lang="en-US" baseline="0" dirty="0"/>
              <a:t> activities, and related to this, may be able to see the details, but not the larger picture. </a:t>
            </a:r>
            <a:r>
              <a:rPr lang="en-US" sz="1200" b="0" i="0" kern="1200" dirty="0">
                <a:solidFill>
                  <a:schemeClr val="tx1"/>
                </a:solidFill>
                <a:effectLst/>
                <a:latin typeface="+mn-lt"/>
                <a:ea typeface="+mn-ea"/>
                <a:cs typeface="+mn-cs"/>
              </a:rPr>
              <a:t>Others have difficulty maintaining their attention, or organizing their thoughts and actions. Executive functioning difficulties can also be associated with poor impulse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Theory of mind refers to one’s ability to perceive how others think and feel, and how that relates to oneself. This challenge often leads others to believe that the individual with ASD does not have empathy or understand the</a:t>
            </a:r>
            <a:r>
              <a:rPr lang="en-US" sz="1200" b="0" i="0" kern="1200" baseline="0" dirty="0">
                <a:solidFill>
                  <a:schemeClr val="tx1"/>
                </a:solidFill>
                <a:effectLst/>
                <a:latin typeface="+mn-lt"/>
                <a:ea typeface="+mn-ea"/>
                <a:cs typeface="+mn-cs"/>
              </a:rPr>
              <a:t> person, causing social problems.  It is also the case that often individuals with ASD may not be aware that they lack this ability. Thus, when training VR counselors about individuals with ASD and when discussing coaching needs for individuals with ASD, it may be helpful to take into consideration how individuals with ASD perceive others.</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7</a:t>
            </a:fld>
            <a:endParaRPr lang="en-US"/>
          </a:p>
        </p:txBody>
      </p:sp>
    </p:spTree>
    <p:extLst>
      <p:ext uri="{BB962C8B-B14F-4D97-AF65-F5344CB8AC3E}">
        <p14:creationId xmlns:p14="http://schemas.microsoft.com/office/powerpoint/2010/main" val="235212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diagnosing autism is</a:t>
            </a:r>
            <a:r>
              <a:rPr lang="en-US" baseline="0" dirty="0"/>
              <a:t> complex and important, </a:t>
            </a:r>
            <a:r>
              <a:rPr lang="en-US" dirty="0"/>
              <a:t>at the end of the day, for VR counselors, it might be better to think</a:t>
            </a:r>
            <a:r>
              <a:rPr lang="en-US" baseline="0" dirty="0"/>
              <a:t> about the level of impact autism has on an individual. </a:t>
            </a:r>
          </a:p>
        </p:txBody>
      </p:sp>
      <p:sp>
        <p:nvSpPr>
          <p:cNvPr id="4" name="Slide Number Placeholder 3"/>
          <p:cNvSpPr>
            <a:spLocks noGrp="1"/>
          </p:cNvSpPr>
          <p:nvPr>
            <p:ph type="sldNum" sz="quarter" idx="10"/>
          </p:nvPr>
        </p:nvSpPr>
        <p:spPr/>
        <p:txBody>
          <a:bodyPr/>
          <a:lstStyle/>
          <a:p>
            <a:fld id="{CB9BEF9B-1D42-2B46-8A30-3384DF77E974}" type="slidenum">
              <a:rPr lang="en-US" smtClean="0"/>
              <a:t>8</a:t>
            </a:fld>
            <a:endParaRPr lang="en-US"/>
          </a:p>
        </p:txBody>
      </p:sp>
    </p:spTree>
    <p:extLst>
      <p:ext uri="{BB962C8B-B14F-4D97-AF65-F5344CB8AC3E}">
        <p14:creationId xmlns:p14="http://schemas.microsoft.com/office/powerpoint/2010/main" val="126177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latin typeface="+mn-lt"/>
                <a:ea typeface="+mn-ea"/>
                <a:cs typeface="+mn-cs"/>
              </a:rPr>
              <a:t>Surprisingly, individuals with a level 1 can be the most challenging. In school, they were academically strong. They were most likely educated on grade level and received only accommodations. They typically took full course loads with little room for social skill intervention or vocational experience. After these individuals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graduate high school, they are more likely to fail in college, other post secondary options and be underemployed.</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Individuals with a level 2 may</a:t>
            </a:r>
            <a:r>
              <a:rPr lang="en-US" sz="1200" kern="1200" baseline="0" dirty="0">
                <a:solidFill>
                  <a:schemeClr val="tx1"/>
                </a:solidFill>
                <a:latin typeface="+mn-lt"/>
                <a:ea typeface="+mn-ea"/>
                <a:cs typeface="+mn-cs"/>
              </a:rPr>
              <a:t> be underestimated in terms of their </a:t>
            </a:r>
            <a:r>
              <a:rPr lang="en-US" sz="1200" kern="1200" dirty="0">
                <a:solidFill>
                  <a:schemeClr val="tx1"/>
                </a:solidFill>
                <a:latin typeface="+mn-lt"/>
                <a:ea typeface="+mn-ea"/>
                <a:cs typeface="+mn-cs"/>
              </a:rPr>
              <a:t>educational abilities.  If still in school, they are typically enrolled at one or two grade levels below other students the same age, and receive modifications to their coursework. Despite having more flexibility in their course schedules, given low expectations others perceive, they are most at risk for being overlooked for enrollment in college or specialized training programs.</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Although individuals</a:t>
            </a:r>
            <a:r>
              <a:rPr lang="en-US" sz="1200" kern="1200" baseline="0" dirty="0">
                <a:solidFill>
                  <a:schemeClr val="tx1"/>
                </a:solidFill>
                <a:latin typeface="+mn-lt"/>
                <a:ea typeface="+mn-ea"/>
                <a:cs typeface="+mn-cs"/>
              </a:rPr>
              <a:t> with a level 3 needs </a:t>
            </a:r>
            <a:r>
              <a:rPr lang="en-US" sz="1200" kern="1200" dirty="0">
                <a:solidFill>
                  <a:schemeClr val="tx1"/>
                </a:solidFill>
                <a:latin typeface="+mn-lt"/>
                <a:ea typeface="+mn-ea"/>
                <a:cs typeface="+mn-cs"/>
              </a:rPr>
              <a:t>will need life long supports, they can be the easiest to place. Since they were most likely to be educated in a self contained setting, they had the greater opportunity to receive more intense intervention. Many of these of individuals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will love simple, repetitive jobs. </a:t>
            </a:r>
          </a:p>
        </p:txBody>
      </p:sp>
      <p:sp>
        <p:nvSpPr>
          <p:cNvPr id="4" name="Slide Number Placeholder 3"/>
          <p:cNvSpPr>
            <a:spLocks noGrp="1"/>
          </p:cNvSpPr>
          <p:nvPr>
            <p:ph type="sldNum" sz="quarter" idx="10"/>
          </p:nvPr>
        </p:nvSpPr>
        <p:spPr/>
        <p:txBody>
          <a:bodyPr/>
          <a:lstStyle/>
          <a:p>
            <a:fld id="{CB9BEF9B-1D42-2B46-8A30-3384DF77E974}" type="slidenum">
              <a:rPr lang="en-US" smtClean="0"/>
              <a:t>9</a:t>
            </a:fld>
            <a:endParaRPr lang="en-US"/>
          </a:p>
        </p:txBody>
      </p:sp>
    </p:spTree>
    <p:extLst>
      <p:ext uri="{BB962C8B-B14F-4D97-AF65-F5344CB8AC3E}">
        <p14:creationId xmlns:p14="http://schemas.microsoft.com/office/powerpoint/2010/main" val="400687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Based on the data from the National Core Indicators project and the American Community Survey, research indicated that deficits in social communication skills have been responsible for almost 90 percent of employment loss for individual with disabilities (3).</a:t>
            </a:r>
            <a:r>
              <a:rPr lang="en-US" sz="1200" kern="1200" baseline="300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Reports showed that workers with ASD have exhibited social communication difficulties with supervisors and co-workers, and this barrier has served as the primary hindrance to job performance. Realizing the importance of social communication skills to help adults with ASD acquire positive employment outcomes, there is a need for evidence-based strategies to improve employment outcomes for this population.</a:t>
            </a:r>
          </a:p>
        </p:txBody>
      </p:sp>
      <p:sp>
        <p:nvSpPr>
          <p:cNvPr id="4" name="Slide Number Placeholder 3"/>
          <p:cNvSpPr>
            <a:spLocks noGrp="1"/>
          </p:cNvSpPr>
          <p:nvPr>
            <p:ph type="sldNum" sz="quarter" idx="10"/>
          </p:nvPr>
        </p:nvSpPr>
        <p:spPr/>
        <p:txBody>
          <a:bodyPr/>
          <a:lstStyle/>
          <a:p>
            <a:fld id="{CB9BEF9B-1D42-2B46-8A30-3384DF77E974}" type="slidenum">
              <a:rPr lang="en-US" smtClean="0"/>
              <a:t>10</a:t>
            </a:fld>
            <a:endParaRPr lang="en-US"/>
          </a:p>
        </p:txBody>
      </p:sp>
    </p:spTree>
    <p:extLst>
      <p:ext uri="{BB962C8B-B14F-4D97-AF65-F5344CB8AC3E}">
        <p14:creationId xmlns:p14="http://schemas.microsoft.com/office/powerpoint/2010/main" val="426596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talking with VR counselors about individuals with ASD, it may be helpful to focus on strengths</a:t>
            </a:r>
            <a:r>
              <a:rPr lang="en-US" baseline="0" dirty="0"/>
              <a:t> of individuals with ASD, rather than just their challenges. This is also more person-centered approach and may help to identify types of jobs that would work well for someone with ASD.  </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11</a:t>
            </a:fld>
            <a:endParaRPr lang="en-US"/>
          </a:p>
        </p:txBody>
      </p:sp>
    </p:spTree>
    <p:extLst>
      <p:ext uri="{BB962C8B-B14F-4D97-AF65-F5344CB8AC3E}">
        <p14:creationId xmlns:p14="http://schemas.microsoft.com/office/powerpoint/2010/main" val="54258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also important to consider potential struggles. Again, not all of these apply, but it may be worth a</a:t>
            </a:r>
            <a:r>
              <a:rPr lang="en-US" baseline="0" dirty="0"/>
              <a:t> VR counselor to check in and assess if their client struggles with any of these. </a:t>
            </a:r>
            <a:endParaRPr lang="en-US" dirty="0"/>
          </a:p>
        </p:txBody>
      </p:sp>
      <p:sp>
        <p:nvSpPr>
          <p:cNvPr id="4" name="Slide Number Placeholder 3"/>
          <p:cNvSpPr>
            <a:spLocks noGrp="1"/>
          </p:cNvSpPr>
          <p:nvPr>
            <p:ph type="sldNum" sz="quarter" idx="10"/>
          </p:nvPr>
        </p:nvSpPr>
        <p:spPr/>
        <p:txBody>
          <a:bodyPr/>
          <a:lstStyle/>
          <a:p>
            <a:fld id="{CB9BEF9B-1D42-2B46-8A30-3384DF77E974}" type="slidenum">
              <a:rPr lang="en-US" smtClean="0"/>
              <a:t>12</a:t>
            </a:fld>
            <a:endParaRPr lang="en-US"/>
          </a:p>
        </p:txBody>
      </p:sp>
    </p:spTree>
    <p:extLst>
      <p:ext uri="{BB962C8B-B14F-4D97-AF65-F5344CB8AC3E}">
        <p14:creationId xmlns:p14="http://schemas.microsoft.com/office/powerpoint/2010/main" val="67258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1ACC45-49DC-AF4D-8485-42A9F8583C6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ACC45-49DC-AF4D-8485-42A9F8583C6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ACC45-49DC-AF4D-8485-42A9F8583C6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ACC45-49DC-AF4D-8485-42A9F8583C6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1ACC45-49DC-AF4D-8485-42A9F8583C62}"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ACC45-49DC-AF4D-8485-42A9F8583C6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ACC45-49DC-AF4D-8485-42A9F8583C62}"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ACC45-49DC-AF4D-8485-42A9F8583C62}"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ACC45-49DC-AF4D-8485-42A9F8583C62}"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1ACC45-49DC-AF4D-8485-42A9F8583C6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1ACC45-49DC-AF4D-8485-42A9F8583C62}"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94F7B-3530-2B41-AA3E-8BD366F2D1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ACC45-49DC-AF4D-8485-42A9F8583C62}" type="datetimeFigureOut">
              <a:rPr lang="en-US" smtClean="0"/>
              <a:t>5/15/2018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94F7B-3530-2B41-AA3E-8BD366F2D1EE}" type="slidenum">
              <a:rPr lang="en-US" smtClean="0"/>
              <a:t>‹#›</a:t>
            </a:fld>
            <a:endParaRPr lang="en-US"/>
          </a:p>
        </p:txBody>
      </p:sp>
    </p:spTree>
    <p:extLst>
      <p:ext uri="{BB962C8B-B14F-4D97-AF65-F5344CB8AC3E}">
        <p14:creationId xmlns:p14="http://schemas.microsoft.com/office/powerpoint/2010/main" val="332546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 working in supermarke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 y="1373"/>
            <a:ext cx="9141052" cy="6855253"/>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1D84AA-CD7C-4B19-BDF6-EF2C58CB1A36}"/>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97600"/>
            <a:ext cx="9141052" cy="659294"/>
          </a:xfrm>
          <a:prstGeom prst="rect">
            <a:avLst/>
          </a:prstGeom>
        </p:spPr>
      </p:pic>
      <p:sp>
        <p:nvSpPr>
          <p:cNvPr id="8" name="TextBox 7"/>
          <p:cNvSpPr txBox="1"/>
          <p:nvPr/>
        </p:nvSpPr>
        <p:spPr>
          <a:xfrm>
            <a:off x="0" y="-128587"/>
            <a:ext cx="9141768" cy="1338828"/>
          </a:xfrm>
          <a:prstGeom prst="rect">
            <a:avLst/>
          </a:prstGeom>
          <a:noFill/>
        </p:spPr>
        <p:txBody>
          <a:bodyPr wrap="square" rtlCol="0">
            <a:spAutoFit/>
          </a:bodyPr>
          <a:lstStyle/>
          <a:p>
            <a:pPr algn="ctr">
              <a:lnSpc>
                <a:spcPct val="150000"/>
              </a:lnSpc>
            </a:pPr>
            <a:r>
              <a:rPr lang="en-US" sz="3000" dirty="0">
                <a:solidFill>
                  <a:srgbClr val="002060"/>
                </a:solidFill>
                <a:latin typeface="+mj-lt"/>
              </a:rPr>
              <a:t>Autism in the Workplace</a:t>
            </a:r>
          </a:p>
          <a:p>
            <a:endParaRPr lang="en-US" sz="3600" dirty="0">
              <a:latin typeface="+mj-lt"/>
            </a:endParaRPr>
          </a:p>
        </p:txBody>
      </p:sp>
      <p:sp>
        <p:nvSpPr>
          <p:cNvPr id="7" name="TextBox 6"/>
          <p:cNvSpPr txBox="1"/>
          <p:nvPr/>
        </p:nvSpPr>
        <p:spPr>
          <a:xfrm>
            <a:off x="4425696" y="1143000"/>
            <a:ext cx="4251389" cy="4955203"/>
          </a:xfrm>
          <a:prstGeom prst="rect">
            <a:avLst/>
          </a:prstGeom>
          <a:noFill/>
        </p:spPr>
        <p:txBody>
          <a:bodyPr wrap="square" rtlCol="0">
            <a:spAutoFit/>
          </a:bodyPr>
          <a:lstStyle/>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Paid, community-based employment is uncommon for adults with ASD, with only 14 percent achieving employment.</a:t>
            </a:r>
          </a:p>
          <a:p>
            <a:pPr marL="804672" lvl="1" indent="-342900">
              <a:spcBef>
                <a:spcPts val="8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More than half (54 percent) participated in an unpaid activity.</a:t>
            </a:r>
          </a:p>
          <a:p>
            <a:pPr marL="804672" lvl="1" indent="-342900">
              <a:spcBef>
                <a:spcPts val="8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One-fourth (27 percent) had no work or day activities.</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Ninety percent of employment loss for individuals with disabilities related to poor social communication skills.</a:t>
            </a:r>
          </a:p>
        </p:txBody>
      </p:sp>
      <p:pic>
        <p:nvPicPr>
          <p:cNvPr id="5" name="Picture 4" descr="A man in a business suit filing a paper away.">
            <a:extLst>
              <a:ext uri="{FF2B5EF4-FFF2-40B4-BE49-F238E27FC236}">
                <a16:creationId xmlns:a16="http://schemas.microsoft.com/office/drawing/2014/main" id="{CC7620C4-D3CE-4938-8BD2-BFE8F8CB3D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7" y="623702"/>
            <a:ext cx="4112567" cy="5687568"/>
          </a:xfrm>
          <a:prstGeom prst="rect">
            <a:avLst/>
          </a:prstGeom>
        </p:spPr>
      </p:pic>
    </p:spTree>
    <p:extLst>
      <p:ext uri="{BB962C8B-B14F-4D97-AF65-F5344CB8AC3E}">
        <p14:creationId xmlns:p14="http://schemas.microsoft.com/office/powerpoint/2010/main" val="891582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733D4CC-F1EB-4CDC-9B34-6956A8E93B03}"/>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02888"/>
            <a:ext cx="9141052" cy="754006"/>
          </a:xfrm>
          <a:prstGeom prst="rect">
            <a:avLst/>
          </a:prstGeom>
        </p:spPr>
      </p:pic>
      <p:sp>
        <p:nvSpPr>
          <p:cNvPr id="8" name="TextBox 7"/>
          <p:cNvSpPr txBox="1"/>
          <p:nvPr/>
        </p:nvSpPr>
        <p:spPr>
          <a:xfrm>
            <a:off x="0" y="-128587"/>
            <a:ext cx="9141768" cy="713272"/>
          </a:xfrm>
          <a:prstGeom prst="rect">
            <a:avLst/>
          </a:prstGeom>
          <a:noFill/>
        </p:spPr>
        <p:txBody>
          <a:bodyPr wrap="square" rtlCol="0">
            <a:spAutoFit/>
          </a:bodyPr>
          <a:lstStyle/>
          <a:p>
            <a:pPr algn="ctr">
              <a:lnSpc>
                <a:spcPct val="150000"/>
              </a:lnSpc>
            </a:pPr>
            <a:r>
              <a:rPr lang="en-US" sz="3000" dirty="0">
                <a:solidFill>
                  <a:srgbClr val="002060"/>
                </a:solidFill>
                <a:latin typeface="+mj-lt"/>
              </a:rPr>
              <a:t>Focus on Individuals’ Strengths</a:t>
            </a:r>
            <a:endParaRPr lang="en-US" sz="3600" dirty="0">
              <a:latin typeface="+mj-lt"/>
            </a:endParaRPr>
          </a:p>
        </p:txBody>
      </p:sp>
      <p:sp>
        <p:nvSpPr>
          <p:cNvPr id="7" name="TextBox 6"/>
          <p:cNvSpPr txBox="1"/>
          <p:nvPr/>
        </p:nvSpPr>
        <p:spPr>
          <a:xfrm>
            <a:off x="4425696" y="978408"/>
            <a:ext cx="4535424" cy="5124480"/>
          </a:xfrm>
          <a:prstGeom prst="rect">
            <a:avLst/>
          </a:prstGeom>
          <a:noFill/>
        </p:spPr>
        <p:txBody>
          <a:bodyPr wrap="square" rtlCol="0">
            <a:spAutoFit/>
          </a:bodyPr>
          <a:lstStyle/>
          <a:p>
            <a:pPr marL="4572">
              <a:spcBef>
                <a:spcPts val="1200"/>
              </a:spcBef>
              <a:spcAft>
                <a:spcPts val="600"/>
              </a:spcAft>
              <a:buClr>
                <a:srgbClr val="00B288"/>
              </a:buClr>
              <a:buSzPct val="111000"/>
            </a:pPr>
            <a:r>
              <a:rPr lang="en-US" sz="2200" b="1" dirty="0">
                <a:solidFill>
                  <a:srgbClr val="003462"/>
                </a:solidFill>
              </a:rPr>
              <a:t>What do you think of someone who:</a:t>
            </a:r>
            <a:endParaRPr lang="en-US" sz="2200" dirty="0">
              <a:solidFill>
                <a:schemeClr val="accent3">
                  <a:lumMod val="50000"/>
                </a:schemeClr>
              </a:solidFill>
              <a:latin typeface="+mj-lt"/>
            </a:endParaRPr>
          </a:p>
          <a:p>
            <a:pPr marL="411480" indent="-41148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Has the ability to see fine details </a:t>
            </a:r>
          </a:p>
          <a:p>
            <a:pPr marL="411480" indent="-41148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Has an exceptional memory</a:t>
            </a:r>
          </a:p>
          <a:p>
            <a:pPr marL="411480" indent="-41148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Is dependable and reliable</a:t>
            </a:r>
          </a:p>
          <a:p>
            <a:pPr marL="411480" indent="-41148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Is very trainable and craves instruction</a:t>
            </a:r>
          </a:p>
          <a:p>
            <a:pPr marL="411480" indent="-41148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Once he or she is trained, will not deviate from instruction</a:t>
            </a:r>
          </a:p>
          <a:p>
            <a:pPr marL="411480" indent="-41148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Likes and is good at repetitive work</a:t>
            </a:r>
          </a:p>
          <a:p>
            <a:pPr marL="411480" indent="-41148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Is straightforward and extremely honest</a:t>
            </a:r>
          </a:p>
        </p:txBody>
      </p:sp>
      <p:pic>
        <p:nvPicPr>
          <p:cNvPr id="3" name="Picture 2" descr="A man coaching a younger man in how to test pool water.">
            <a:extLst>
              <a:ext uri="{FF2B5EF4-FFF2-40B4-BE49-F238E27FC236}">
                <a16:creationId xmlns:a16="http://schemas.microsoft.com/office/drawing/2014/main" id="{7A512F13-FD14-4CEE-996C-EA575BC740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35" y="623702"/>
            <a:ext cx="4112210" cy="5682339"/>
          </a:xfrm>
          <a:prstGeom prst="rect">
            <a:avLst/>
          </a:prstGeom>
        </p:spPr>
      </p:pic>
    </p:spTree>
    <p:extLst>
      <p:ext uri="{BB962C8B-B14F-4D97-AF65-F5344CB8AC3E}">
        <p14:creationId xmlns:p14="http://schemas.microsoft.com/office/powerpoint/2010/main" val="284689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7C4301-C2C6-4417-834A-2360EA361877}"/>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14046"/>
            <a:ext cx="9141052" cy="642848"/>
          </a:xfrm>
          <a:prstGeom prst="rect">
            <a:avLst/>
          </a:prstGeom>
        </p:spPr>
      </p:pic>
      <p:sp>
        <p:nvSpPr>
          <p:cNvPr id="8" name="TextBox 7"/>
          <p:cNvSpPr txBox="1"/>
          <p:nvPr/>
        </p:nvSpPr>
        <p:spPr>
          <a:xfrm>
            <a:off x="0" y="-128587"/>
            <a:ext cx="9141768" cy="713272"/>
          </a:xfrm>
          <a:prstGeom prst="rect">
            <a:avLst/>
          </a:prstGeom>
          <a:noFill/>
        </p:spPr>
        <p:txBody>
          <a:bodyPr wrap="square" rtlCol="0">
            <a:spAutoFit/>
          </a:bodyPr>
          <a:lstStyle/>
          <a:p>
            <a:pPr algn="ctr">
              <a:lnSpc>
                <a:spcPct val="150000"/>
              </a:lnSpc>
            </a:pPr>
            <a:r>
              <a:rPr lang="en-US" sz="3000" dirty="0">
                <a:solidFill>
                  <a:srgbClr val="002060"/>
                </a:solidFill>
                <a:latin typeface="+mj-lt"/>
              </a:rPr>
              <a:t>Understand Struggles</a:t>
            </a:r>
            <a:endParaRPr lang="en-US" sz="3600" dirty="0">
              <a:latin typeface="+mj-lt"/>
            </a:endParaRPr>
          </a:p>
        </p:txBody>
      </p:sp>
      <p:sp>
        <p:nvSpPr>
          <p:cNvPr id="5" name="TextBox 4">
            <a:extLst>
              <a:ext uri="{FF2B5EF4-FFF2-40B4-BE49-F238E27FC236}">
                <a16:creationId xmlns:a16="http://schemas.microsoft.com/office/drawing/2014/main" id="{9BBF5298-E5AC-42F3-AA8E-93D0D54ADDE4}"/>
              </a:ext>
            </a:extLst>
          </p:cNvPr>
          <p:cNvSpPr txBox="1"/>
          <p:nvPr/>
        </p:nvSpPr>
        <p:spPr>
          <a:xfrm>
            <a:off x="447202" y="935678"/>
            <a:ext cx="8586216" cy="5278368"/>
          </a:xfrm>
          <a:prstGeom prst="rect">
            <a:avLst/>
          </a:prstGeom>
          <a:noFill/>
        </p:spPr>
        <p:txBody>
          <a:bodyPr wrap="square" rtlCol="0">
            <a:spAutoFit/>
          </a:bodyPr>
          <a:lstStyle/>
          <a:p>
            <a:pPr marL="4572">
              <a:spcBef>
                <a:spcPts val="1200"/>
              </a:spcBef>
              <a:spcAft>
                <a:spcPts val="600"/>
              </a:spcAft>
              <a:buClr>
                <a:srgbClr val="00B288"/>
              </a:buClr>
              <a:buSzPct val="111000"/>
            </a:pPr>
            <a:r>
              <a:rPr lang="en-US" sz="2200" b="1" dirty="0">
                <a:solidFill>
                  <a:srgbClr val="003462"/>
                </a:solidFill>
              </a:rPr>
              <a:t>Do these behaviors describe your clients with ASD?</a:t>
            </a:r>
            <a:endParaRPr lang="en-US" sz="2200" dirty="0">
              <a:solidFill>
                <a:schemeClr val="accent3">
                  <a:lumMod val="50000"/>
                </a:schemeClr>
              </a:solidFill>
              <a:latin typeface="+mj-lt"/>
            </a:endParaRP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Has sensory sensitivities</a:t>
            </a: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Struggles to communicate effectively </a:t>
            </a: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Struggles to see the “big picture”</a:t>
            </a: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Struggles to problem-solve when given a situation they have not incurred before</a:t>
            </a: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Can be very “black and white”—has a hard time “thinking outside </a:t>
            </a:r>
            <a:br>
              <a:rPr lang="en-US" sz="2200" dirty="0">
                <a:solidFill>
                  <a:schemeClr val="accent3">
                    <a:lumMod val="50000"/>
                  </a:schemeClr>
                </a:solidFill>
                <a:latin typeface="+mj-lt"/>
              </a:rPr>
            </a:br>
            <a:r>
              <a:rPr lang="en-US" sz="2200" dirty="0">
                <a:solidFill>
                  <a:schemeClr val="accent3">
                    <a:lumMod val="50000"/>
                  </a:schemeClr>
                </a:solidFill>
                <a:latin typeface="+mj-lt"/>
              </a:rPr>
              <a:t>of the box”</a:t>
            </a: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Ability to process information is impaired and slow</a:t>
            </a: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Usually are not motivated by social pressure or social norms</a:t>
            </a:r>
          </a:p>
          <a:p>
            <a:pPr marL="342900"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Changes are difficult and anxiety provoking</a:t>
            </a:r>
          </a:p>
        </p:txBody>
      </p:sp>
    </p:spTree>
    <p:extLst>
      <p:ext uri="{BB962C8B-B14F-4D97-AF65-F5344CB8AC3E}">
        <p14:creationId xmlns:p14="http://schemas.microsoft.com/office/powerpoint/2010/main" val="132323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54E57D-CA26-4F2D-A000-5E38064349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58757"/>
            <a:ext cx="9141052" cy="598137"/>
          </a:xfrm>
          <a:prstGeom prst="rect">
            <a:avLst/>
          </a:prstGeom>
        </p:spPr>
      </p:pic>
      <p:pic>
        <p:nvPicPr>
          <p:cNvPr id="6" name="Picture 5" descr="A young man working in an office.">
            <a:extLst>
              <a:ext uri="{FF2B5EF4-FFF2-40B4-BE49-F238E27FC236}">
                <a16:creationId xmlns:a16="http://schemas.microsoft.com/office/drawing/2014/main" id="{740456AE-31E4-42D3-90D1-54A4C2BE5B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 y="119139"/>
            <a:ext cx="9144000" cy="6857465"/>
          </a:xfrm>
          <a:prstGeom prst="rect">
            <a:avLst/>
          </a:prstGeom>
        </p:spPr>
      </p:pic>
      <p:sp>
        <p:nvSpPr>
          <p:cNvPr id="5" name="Rectangle 4">
            <a:extLst>
              <a:ext uri="{FF2B5EF4-FFF2-40B4-BE49-F238E27FC236}">
                <a16:creationId xmlns:a16="http://schemas.microsoft.com/office/drawing/2014/main" id="{73FD3D2E-B6EC-47EC-A59B-CF5785F4E5D8}"/>
              </a:ext>
            </a:extLst>
          </p:cNvPr>
          <p:cNvSpPr/>
          <p:nvPr/>
        </p:nvSpPr>
        <p:spPr>
          <a:xfrm>
            <a:off x="-2591" y="1609344"/>
            <a:ext cx="9144000" cy="466344"/>
          </a:xfrm>
          <a:prstGeom prst="rect">
            <a:avLst/>
          </a:prstGeom>
          <a:solidFill>
            <a:srgbClr val="DE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462"/>
                </a:solidFill>
              </a:rPr>
              <a:t>Research-based Findings to Improve Employment Outcomes</a:t>
            </a:r>
          </a:p>
        </p:txBody>
      </p:sp>
    </p:spTree>
    <p:extLst>
      <p:ext uri="{BB962C8B-B14F-4D97-AF65-F5344CB8AC3E}">
        <p14:creationId xmlns:p14="http://schemas.microsoft.com/office/powerpoint/2010/main" val="2964529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D65DE4C-387C-4534-9008-8508812081CB}"/>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10301"/>
            <a:ext cx="9141052" cy="646594"/>
          </a:xfrm>
          <a:prstGeom prst="rect">
            <a:avLst/>
          </a:prstGeom>
        </p:spPr>
      </p:pic>
      <p:sp>
        <p:nvSpPr>
          <p:cNvPr id="8" name="TextBox 7"/>
          <p:cNvSpPr txBox="1"/>
          <p:nvPr/>
        </p:nvSpPr>
        <p:spPr>
          <a:xfrm>
            <a:off x="419100" y="-128587"/>
            <a:ext cx="8303568" cy="784830"/>
          </a:xfrm>
          <a:prstGeom prst="rect">
            <a:avLst/>
          </a:prstGeom>
          <a:noFill/>
        </p:spPr>
        <p:txBody>
          <a:bodyPr wrap="square" rtlCol="0">
            <a:spAutoFit/>
          </a:bodyPr>
          <a:lstStyle/>
          <a:p>
            <a:pPr algn="ctr">
              <a:lnSpc>
                <a:spcPct val="150000"/>
              </a:lnSpc>
            </a:pPr>
            <a:r>
              <a:rPr lang="en-US" sz="3000" dirty="0">
                <a:solidFill>
                  <a:srgbClr val="002060"/>
                </a:solidFill>
                <a:latin typeface="+mj-lt"/>
              </a:rPr>
              <a:t>Methods for Identifying Research Based Practices</a:t>
            </a:r>
            <a:endParaRPr lang="en-US" sz="3600" dirty="0">
              <a:latin typeface="+mj-lt"/>
            </a:endParaRPr>
          </a:p>
        </p:txBody>
      </p:sp>
      <p:sp>
        <p:nvSpPr>
          <p:cNvPr id="7" name="TextBox 6"/>
          <p:cNvSpPr txBox="1"/>
          <p:nvPr/>
        </p:nvSpPr>
        <p:spPr>
          <a:xfrm>
            <a:off x="4425696" y="1143000"/>
            <a:ext cx="4251389" cy="4750018"/>
          </a:xfrm>
          <a:prstGeom prst="rect">
            <a:avLst/>
          </a:prstGeom>
          <a:noFill/>
        </p:spPr>
        <p:txBody>
          <a:bodyPr wrap="square" rtlCol="0">
            <a:spAutoFit/>
          </a:bodyPr>
          <a:lstStyle/>
          <a:p>
            <a:pPr marL="347472" indent="-342900">
              <a:spcBef>
                <a:spcPts val="1200"/>
              </a:spcBef>
              <a:buClr>
                <a:srgbClr val="00B288"/>
              </a:buClr>
              <a:buSzPct val="111000"/>
              <a:buFont typeface="Arial" charset="0"/>
              <a:buChar char="•"/>
            </a:pPr>
            <a:r>
              <a:rPr lang="en-US" sz="2200" b="1" dirty="0">
                <a:solidFill>
                  <a:srgbClr val="003462"/>
                </a:solidFill>
              </a:rPr>
              <a:t>Research question: </a:t>
            </a:r>
            <a:r>
              <a:rPr lang="en-US" sz="2200" dirty="0">
                <a:solidFill>
                  <a:schemeClr val="accent3">
                    <a:lumMod val="50000"/>
                  </a:schemeClr>
                </a:solidFill>
                <a:latin typeface="+mj-lt"/>
              </a:rPr>
              <a:t>How can VR counselors better support the social and communication skills of adults with ASD?</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Literature and products from 1998 through February 2017 focusing on autism, job-related social skills, workplace communication, and disclosure.</a:t>
            </a:r>
          </a:p>
          <a:p>
            <a:pPr marL="804672" lvl="1" indent="-342900">
              <a:spcBef>
                <a:spcPts val="8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Of the 210 products reviewed, 29 research studies and products were included in the review.</a:t>
            </a:r>
          </a:p>
        </p:txBody>
      </p:sp>
      <p:pic>
        <p:nvPicPr>
          <p:cNvPr id="11" name="Picture 10" descr="A young woman typing on a computer.">
            <a:extLst>
              <a:ext uri="{FF2B5EF4-FFF2-40B4-BE49-F238E27FC236}">
                <a16:creationId xmlns:a16="http://schemas.microsoft.com/office/drawing/2014/main" id="{BD93336E-0DB9-4318-B5BC-B16D78A4AB3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35" y="623702"/>
            <a:ext cx="4107796" cy="5696712"/>
          </a:xfrm>
          <a:prstGeom prst="rect">
            <a:avLst/>
          </a:prstGeom>
        </p:spPr>
      </p:pic>
    </p:spTree>
    <p:extLst>
      <p:ext uri="{BB962C8B-B14F-4D97-AF65-F5344CB8AC3E}">
        <p14:creationId xmlns:p14="http://schemas.microsoft.com/office/powerpoint/2010/main" val="187828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46800"/>
            <a:ext cx="9141052" cy="710094"/>
          </a:xfrm>
          <a:prstGeom prst="rect">
            <a:avLst/>
          </a:prstGeom>
        </p:spPr>
      </p:pic>
      <p:sp>
        <p:nvSpPr>
          <p:cNvPr id="7" name="TextBox 6"/>
          <p:cNvSpPr txBox="1"/>
          <p:nvPr/>
        </p:nvSpPr>
        <p:spPr>
          <a:xfrm>
            <a:off x="4425696" y="1316736"/>
            <a:ext cx="4251389" cy="2739211"/>
          </a:xfrm>
          <a:prstGeom prst="rect">
            <a:avLst/>
          </a:prstGeom>
          <a:noFill/>
        </p:spPr>
        <p:txBody>
          <a:bodyPr wrap="square" rtlCol="0">
            <a:spAutoFit/>
          </a:bodyPr>
          <a:lstStyle/>
          <a:p>
            <a:pPr marL="4572">
              <a:spcBef>
                <a:spcPts val="1200"/>
              </a:spcBef>
              <a:buClr>
                <a:srgbClr val="00B288"/>
              </a:buClr>
              <a:buSzPct val="111000"/>
            </a:pPr>
            <a:r>
              <a:rPr lang="en-US" sz="2200" b="1" dirty="0">
                <a:solidFill>
                  <a:srgbClr val="003462"/>
                </a:solidFill>
              </a:rPr>
              <a:t>Results addressed four areas relevant to individuals with ASD:</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Interviewing skills</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On-the-job social skills</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Self-advocacy</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Compensatory strategies</a:t>
            </a:r>
          </a:p>
        </p:txBody>
      </p:sp>
      <p:pic>
        <p:nvPicPr>
          <p:cNvPr id="11" name="Picture 10" descr="A young man folding towels. ">
            <a:extLst>
              <a:ext uri="{FF2B5EF4-FFF2-40B4-BE49-F238E27FC236}">
                <a16:creationId xmlns:a16="http://schemas.microsoft.com/office/drawing/2014/main" id="{8D8A61E0-DCA9-4BA1-8561-2B778282EE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61"/>
          <a:stretch/>
        </p:blipFill>
        <p:spPr>
          <a:xfrm>
            <a:off x="357" y="637736"/>
            <a:ext cx="4119550" cy="5687568"/>
          </a:xfrm>
          <a:prstGeom prst="rect">
            <a:avLst/>
          </a:prstGeom>
        </p:spPr>
      </p:pic>
      <p:sp>
        <p:nvSpPr>
          <p:cNvPr id="2" name="Rectangle 1">
            <a:extLst>
              <a:ext uri="{FF2B5EF4-FFF2-40B4-BE49-F238E27FC236}">
                <a16:creationId xmlns:a16="http://schemas.microsoft.com/office/drawing/2014/main" id="{62385475-C1EF-401F-870A-16F9B38B5B07}"/>
              </a:ext>
            </a:extLst>
          </p:cNvPr>
          <p:cNvSpPr/>
          <p:nvPr/>
        </p:nvSpPr>
        <p:spPr>
          <a:xfrm>
            <a:off x="0" y="0"/>
            <a:ext cx="9144000" cy="1113733"/>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19100" y="45149"/>
            <a:ext cx="8305800" cy="1015663"/>
          </a:xfrm>
          <a:prstGeom prst="rect">
            <a:avLst/>
          </a:prstGeom>
          <a:noFill/>
        </p:spPr>
        <p:txBody>
          <a:bodyPr wrap="square" rtlCol="0">
            <a:spAutoFit/>
          </a:bodyPr>
          <a:lstStyle/>
          <a:p>
            <a:pPr algn="ctr"/>
            <a:r>
              <a:rPr lang="en-US" sz="3000" b="1" dirty="0">
                <a:solidFill>
                  <a:srgbClr val="002060"/>
                </a:solidFill>
              </a:rPr>
              <a:t>Research Findings: </a:t>
            </a:r>
            <a:br>
              <a:rPr lang="en-US" sz="3000" b="1" dirty="0">
                <a:solidFill>
                  <a:srgbClr val="002060"/>
                </a:solidFill>
              </a:rPr>
            </a:br>
            <a:r>
              <a:rPr lang="en-US" sz="3000" dirty="0">
                <a:solidFill>
                  <a:srgbClr val="002060"/>
                </a:solidFill>
                <a:latin typeface="+mj-lt"/>
              </a:rPr>
              <a:t>Social and Communication Skills for Employment</a:t>
            </a:r>
            <a:endParaRPr lang="en-US" sz="3600" dirty="0">
              <a:latin typeface="+mj-lt"/>
            </a:endParaRPr>
          </a:p>
        </p:txBody>
      </p:sp>
    </p:spTree>
    <p:extLst>
      <p:ext uri="{BB962C8B-B14F-4D97-AF65-F5344CB8AC3E}">
        <p14:creationId xmlns:p14="http://schemas.microsoft.com/office/powerpoint/2010/main" val="113318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37792C-DE9F-450E-A70D-A323CFE5D7CB}"/>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97600"/>
            <a:ext cx="9141052" cy="659294"/>
          </a:xfrm>
          <a:prstGeom prst="rect">
            <a:avLst/>
          </a:prstGeom>
        </p:spPr>
      </p:pic>
      <p:sp>
        <p:nvSpPr>
          <p:cNvPr id="8" name="TextBox 7"/>
          <p:cNvSpPr txBox="1"/>
          <p:nvPr/>
        </p:nvSpPr>
        <p:spPr>
          <a:xfrm>
            <a:off x="1231900" y="-128587"/>
            <a:ext cx="6677968" cy="784830"/>
          </a:xfrm>
          <a:prstGeom prst="rect">
            <a:avLst/>
          </a:prstGeom>
          <a:noFill/>
        </p:spPr>
        <p:txBody>
          <a:bodyPr wrap="square" rtlCol="0">
            <a:spAutoFit/>
          </a:bodyPr>
          <a:lstStyle/>
          <a:p>
            <a:pPr algn="ctr">
              <a:lnSpc>
                <a:spcPct val="150000"/>
              </a:lnSpc>
            </a:pPr>
            <a:r>
              <a:rPr lang="en-US" sz="3000" b="1" dirty="0">
                <a:solidFill>
                  <a:srgbClr val="002060"/>
                </a:solidFill>
              </a:rPr>
              <a:t>Strategy 1: </a:t>
            </a:r>
            <a:r>
              <a:rPr lang="en-US" sz="3000" dirty="0">
                <a:solidFill>
                  <a:srgbClr val="002060"/>
                </a:solidFill>
                <a:latin typeface="+mj-lt"/>
              </a:rPr>
              <a:t>Train on Interviewing Skills</a:t>
            </a:r>
            <a:endParaRPr lang="en-US" sz="3600" dirty="0">
              <a:latin typeface="+mj-lt"/>
            </a:endParaRPr>
          </a:p>
        </p:txBody>
      </p:sp>
      <p:sp>
        <p:nvSpPr>
          <p:cNvPr id="7" name="TextBox 6"/>
          <p:cNvSpPr txBox="1"/>
          <p:nvPr/>
        </p:nvSpPr>
        <p:spPr>
          <a:xfrm>
            <a:off x="4425696" y="1143000"/>
            <a:ext cx="4251389" cy="4739759"/>
          </a:xfrm>
          <a:prstGeom prst="rect">
            <a:avLst/>
          </a:prstGeom>
          <a:noFill/>
        </p:spPr>
        <p:txBody>
          <a:bodyPr wrap="square" rtlCol="0">
            <a:spAutoFit/>
          </a:bodyPr>
          <a:lstStyle/>
          <a:p>
            <a:pPr marL="347472" indent="-342900">
              <a:spcBef>
                <a:spcPts val="1200"/>
              </a:spcBef>
              <a:buClr>
                <a:srgbClr val="00B288"/>
              </a:buClr>
              <a:buSzPct val="111000"/>
              <a:buFont typeface="Arial" charset="0"/>
              <a:buChar char="•"/>
            </a:pPr>
            <a:r>
              <a:rPr lang="en-US" sz="2200" b="1" dirty="0">
                <a:solidFill>
                  <a:srgbClr val="003462"/>
                </a:solidFill>
              </a:rPr>
              <a:t>Definition: </a:t>
            </a:r>
            <a:r>
              <a:rPr lang="en-US" sz="2200" dirty="0">
                <a:solidFill>
                  <a:schemeClr val="accent3">
                    <a:lumMod val="50000"/>
                  </a:schemeClr>
                </a:solidFill>
                <a:latin typeface="+mj-lt"/>
              </a:rPr>
              <a:t>Part of social skills—and a key to obtaining a  job</a:t>
            </a:r>
          </a:p>
          <a:p>
            <a:pPr marL="347472" indent="-342900">
              <a:spcBef>
                <a:spcPts val="1200"/>
              </a:spcBef>
              <a:buClr>
                <a:srgbClr val="00B288"/>
              </a:buClr>
              <a:buSzPct val="111000"/>
              <a:buFont typeface="Arial" charset="0"/>
              <a:buChar char="•"/>
            </a:pPr>
            <a:r>
              <a:rPr lang="en-US" sz="2200" b="1" dirty="0">
                <a:solidFill>
                  <a:srgbClr val="003462"/>
                </a:solidFill>
              </a:rPr>
              <a:t>What the research says/best practice:</a:t>
            </a:r>
            <a:r>
              <a:rPr lang="en-US" sz="2200" baseline="30000" dirty="0">
                <a:solidFill>
                  <a:schemeClr val="accent3">
                    <a:lumMod val="50000"/>
                  </a:schemeClr>
                </a:solidFill>
                <a:latin typeface="+mj-lt"/>
              </a:rPr>
              <a:t>4,5,6,7</a:t>
            </a:r>
            <a:endParaRPr lang="en-US" sz="2200" b="1" baseline="30000" dirty="0">
              <a:solidFill>
                <a:srgbClr val="003462"/>
              </a:solidFill>
              <a:latin typeface="+mj-lt"/>
            </a:endParaRPr>
          </a:p>
          <a:p>
            <a:pPr marL="804672"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Practice makes perfect</a:t>
            </a:r>
          </a:p>
          <a:p>
            <a:pPr marL="804672"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Modeling interview skills</a:t>
            </a:r>
          </a:p>
          <a:p>
            <a:pPr marL="347472" indent="-342900">
              <a:spcBef>
                <a:spcPts val="1200"/>
              </a:spcBef>
              <a:buClr>
                <a:srgbClr val="00B288"/>
              </a:buClr>
              <a:buSzPct val="111000"/>
              <a:buFont typeface="Arial" charset="0"/>
              <a:buChar char="•"/>
            </a:pPr>
            <a:r>
              <a:rPr lang="en-US" sz="2200" b="1" dirty="0">
                <a:solidFill>
                  <a:srgbClr val="003462"/>
                </a:solidFill>
              </a:rPr>
              <a:t>How does it help?</a:t>
            </a:r>
          </a:p>
          <a:p>
            <a:pPr marL="804672"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Improves verbal content</a:t>
            </a:r>
          </a:p>
          <a:p>
            <a:pPr marL="804672"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Improves small talk, attitude, and opening and closing interviews</a:t>
            </a:r>
          </a:p>
        </p:txBody>
      </p:sp>
      <p:pic>
        <p:nvPicPr>
          <p:cNvPr id="5" name="Picture 4" descr="A man in an office smiling.">
            <a:extLst>
              <a:ext uri="{FF2B5EF4-FFF2-40B4-BE49-F238E27FC236}">
                <a16:creationId xmlns:a16="http://schemas.microsoft.com/office/drawing/2014/main" id="{EC7064FE-3A20-455B-91C9-2EF3803B08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7" y="621192"/>
            <a:ext cx="4122680" cy="5687568"/>
          </a:xfrm>
          <a:prstGeom prst="rect">
            <a:avLst/>
          </a:prstGeom>
        </p:spPr>
      </p:pic>
    </p:spTree>
    <p:extLst>
      <p:ext uri="{BB962C8B-B14F-4D97-AF65-F5344CB8AC3E}">
        <p14:creationId xmlns:p14="http://schemas.microsoft.com/office/powerpoint/2010/main" val="28289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907D5B-7F32-4800-A46A-51820A54A801}"/>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10300"/>
            <a:ext cx="9141052" cy="646594"/>
          </a:xfrm>
          <a:prstGeom prst="rect">
            <a:avLst/>
          </a:prstGeom>
        </p:spPr>
      </p:pic>
      <p:sp>
        <p:nvSpPr>
          <p:cNvPr id="8" name="TextBox 7"/>
          <p:cNvSpPr txBox="1"/>
          <p:nvPr/>
        </p:nvSpPr>
        <p:spPr>
          <a:xfrm>
            <a:off x="850900" y="-128587"/>
            <a:ext cx="7439968" cy="784830"/>
          </a:xfrm>
          <a:prstGeom prst="rect">
            <a:avLst/>
          </a:prstGeom>
          <a:noFill/>
        </p:spPr>
        <p:txBody>
          <a:bodyPr wrap="square" rtlCol="0">
            <a:spAutoFit/>
          </a:bodyPr>
          <a:lstStyle/>
          <a:p>
            <a:pPr algn="ctr">
              <a:lnSpc>
                <a:spcPct val="150000"/>
              </a:lnSpc>
            </a:pPr>
            <a:r>
              <a:rPr lang="en-US" sz="3000" b="1" dirty="0">
                <a:solidFill>
                  <a:srgbClr val="002060"/>
                </a:solidFill>
              </a:rPr>
              <a:t>Strategy 2: </a:t>
            </a:r>
            <a:r>
              <a:rPr lang="en-US" sz="3000" dirty="0">
                <a:solidFill>
                  <a:srgbClr val="002060"/>
                </a:solidFill>
                <a:latin typeface="+mj-lt"/>
              </a:rPr>
              <a:t>Support On-the-Job Social Skills</a:t>
            </a:r>
            <a:endParaRPr lang="en-US" sz="3600" dirty="0">
              <a:latin typeface="+mj-lt"/>
            </a:endParaRPr>
          </a:p>
        </p:txBody>
      </p:sp>
      <p:sp>
        <p:nvSpPr>
          <p:cNvPr id="7" name="TextBox 6"/>
          <p:cNvSpPr txBox="1"/>
          <p:nvPr/>
        </p:nvSpPr>
        <p:spPr>
          <a:xfrm>
            <a:off x="4425696" y="1143000"/>
            <a:ext cx="4251579" cy="4431983"/>
          </a:xfrm>
          <a:prstGeom prst="rect">
            <a:avLst/>
          </a:prstGeom>
          <a:noFill/>
        </p:spPr>
        <p:txBody>
          <a:bodyPr wrap="square" rtlCol="0">
            <a:spAutoFit/>
          </a:bodyPr>
          <a:lstStyle/>
          <a:p>
            <a:pPr marL="4572">
              <a:spcBef>
                <a:spcPts val="1200"/>
              </a:spcBef>
              <a:buClr>
                <a:srgbClr val="00B288"/>
              </a:buClr>
              <a:buSzPct val="111000"/>
            </a:pPr>
            <a:r>
              <a:rPr lang="en-US" sz="2200" b="1" dirty="0">
                <a:solidFill>
                  <a:srgbClr val="003462"/>
                </a:solidFill>
              </a:rPr>
              <a:t>Definition: </a:t>
            </a:r>
            <a:r>
              <a:rPr lang="en-US" sz="2200" dirty="0">
                <a:solidFill>
                  <a:schemeClr val="accent3">
                    <a:lumMod val="50000"/>
                  </a:schemeClr>
                </a:solidFill>
                <a:latin typeface="+mj-lt"/>
              </a:rPr>
              <a:t>On-the-job social </a:t>
            </a:r>
            <a:br>
              <a:rPr lang="en-US" sz="2200" dirty="0">
                <a:solidFill>
                  <a:schemeClr val="accent3">
                    <a:lumMod val="50000"/>
                  </a:schemeClr>
                </a:solidFill>
                <a:latin typeface="+mj-lt"/>
              </a:rPr>
            </a:br>
            <a:r>
              <a:rPr lang="en-US" sz="2200" dirty="0">
                <a:solidFill>
                  <a:schemeClr val="accent3">
                    <a:lumMod val="50000"/>
                  </a:schemeClr>
                </a:solidFill>
                <a:latin typeface="+mj-lt"/>
              </a:rPr>
              <a:t>skills training targets those skills necessary for employment:</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Interpreting social and contextual cues</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Understanding the perspectives and emotions </a:t>
            </a:r>
            <a:br>
              <a:rPr lang="en-US" sz="2200" dirty="0">
                <a:solidFill>
                  <a:schemeClr val="accent3">
                    <a:lumMod val="50000"/>
                  </a:schemeClr>
                </a:solidFill>
                <a:latin typeface="+mj-lt"/>
              </a:rPr>
            </a:br>
            <a:r>
              <a:rPr lang="en-US" sz="2200" dirty="0">
                <a:solidFill>
                  <a:schemeClr val="accent3">
                    <a:lumMod val="50000"/>
                  </a:schemeClr>
                </a:solidFill>
                <a:latin typeface="+mj-lt"/>
              </a:rPr>
              <a:t>of others</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Maintaining equitable and reciprocal conversations</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Understanding nonverbal cues</a:t>
            </a:r>
          </a:p>
        </p:txBody>
      </p:sp>
      <p:pic>
        <p:nvPicPr>
          <p:cNvPr id="5" name="Picture 4" descr="Two women at work discussing a work matter.">
            <a:extLst>
              <a:ext uri="{FF2B5EF4-FFF2-40B4-BE49-F238E27FC236}">
                <a16:creationId xmlns:a16="http://schemas.microsoft.com/office/drawing/2014/main" id="{E0031075-0AFC-4A62-8C98-0CDB905826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07" y="621192"/>
            <a:ext cx="4128288" cy="5705856"/>
          </a:xfrm>
          <a:prstGeom prst="rect">
            <a:avLst/>
          </a:prstGeom>
        </p:spPr>
      </p:pic>
    </p:spTree>
    <p:extLst>
      <p:ext uri="{BB962C8B-B14F-4D97-AF65-F5344CB8AC3E}">
        <p14:creationId xmlns:p14="http://schemas.microsoft.com/office/powerpoint/2010/main" val="80609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497CAC-8F62-4E83-9BCF-69962720A139}"/>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84900"/>
            <a:ext cx="9141052" cy="671994"/>
          </a:xfrm>
          <a:prstGeom prst="rect">
            <a:avLst/>
          </a:prstGeom>
        </p:spPr>
      </p:pic>
      <p:sp>
        <p:nvSpPr>
          <p:cNvPr id="8" name="TextBox 7"/>
          <p:cNvSpPr txBox="1"/>
          <p:nvPr/>
        </p:nvSpPr>
        <p:spPr>
          <a:xfrm>
            <a:off x="939800" y="-128587"/>
            <a:ext cx="7262168" cy="784830"/>
          </a:xfrm>
          <a:prstGeom prst="rect">
            <a:avLst/>
          </a:prstGeom>
          <a:noFill/>
        </p:spPr>
        <p:txBody>
          <a:bodyPr wrap="square" rtlCol="0">
            <a:spAutoFit/>
          </a:bodyPr>
          <a:lstStyle/>
          <a:p>
            <a:pPr algn="ctr">
              <a:lnSpc>
                <a:spcPct val="150000"/>
              </a:lnSpc>
            </a:pPr>
            <a:r>
              <a:rPr lang="en-US" sz="3000" b="1" dirty="0">
                <a:solidFill>
                  <a:srgbClr val="002060"/>
                </a:solidFill>
              </a:rPr>
              <a:t>Strategy 2: </a:t>
            </a:r>
            <a:r>
              <a:rPr lang="en-US" sz="3000" dirty="0">
                <a:solidFill>
                  <a:srgbClr val="002060"/>
                </a:solidFill>
                <a:latin typeface="+mj-lt"/>
              </a:rPr>
              <a:t>Support On-the-Job Social Skills</a:t>
            </a:r>
            <a:endParaRPr lang="en-US" sz="3600" dirty="0">
              <a:latin typeface="+mj-lt"/>
            </a:endParaRPr>
          </a:p>
        </p:txBody>
      </p:sp>
      <p:sp>
        <p:nvSpPr>
          <p:cNvPr id="7" name="TextBox 6"/>
          <p:cNvSpPr txBox="1"/>
          <p:nvPr/>
        </p:nvSpPr>
        <p:spPr>
          <a:xfrm>
            <a:off x="4425696" y="1143000"/>
            <a:ext cx="4197096" cy="2400657"/>
          </a:xfrm>
          <a:prstGeom prst="rect">
            <a:avLst/>
          </a:prstGeom>
          <a:noFill/>
        </p:spPr>
        <p:txBody>
          <a:bodyPr wrap="square" rtlCol="0">
            <a:spAutoFit/>
          </a:bodyPr>
          <a:lstStyle/>
          <a:p>
            <a:pPr marL="4572">
              <a:spcBef>
                <a:spcPts val="1200"/>
              </a:spcBef>
              <a:buClr>
                <a:srgbClr val="00B288"/>
              </a:buClr>
              <a:buSzPct val="111000"/>
            </a:pPr>
            <a:r>
              <a:rPr lang="en-US" sz="2200" b="1" dirty="0">
                <a:solidFill>
                  <a:srgbClr val="003462"/>
                </a:solidFill>
              </a:rPr>
              <a:t>Possible challenges include:</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Lack of verbalizations</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Deficits in verbal reciprocity</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Repetitive speech</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Inappropriate body language</a:t>
            </a:r>
          </a:p>
        </p:txBody>
      </p:sp>
      <p:sp>
        <p:nvSpPr>
          <p:cNvPr id="11" name="Rectangle: Rounded Corners 10">
            <a:extLst>
              <a:ext uri="{FF2B5EF4-FFF2-40B4-BE49-F238E27FC236}">
                <a16:creationId xmlns:a16="http://schemas.microsoft.com/office/drawing/2014/main" id="{9B2C2479-9027-4A65-9613-C850202D14B1}"/>
              </a:ext>
            </a:extLst>
          </p:cNvPr>
          <p:cNvSpPr/>
          <p:nvPr/>
        </p:nvSpPr>
        <p:spPr>
          <a:xfrm>
            <a:off x="357" y="3776472"/>
            <a:ext cx="3300627" cy="19568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t>New Picture</a:t>
            </a:r>
          </a:p>
        </p:txBody>
      </p:sp>
      <p:pic>
        <p:nvPicPr>
          <p:cNvPr id="12" name="Picture 11" descr="A young man working in a restaurant. ">
            <a:extLst>
              <a:ext uri="{FF2B5EF4-FFF2-40B4-BE49-F238E27FC236}">
                <a16:creationId xmlns:a16="http://schemas.microsoft.com/office/drawing/2014/main" id="{7411DF18-8690-475D-9E91-0E977C5B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1" y="621192"/>
            <a:ext cx="4129668" cy="5696712"/>
          </a:xfrm>
          <a:prstGeom prst="rect">
            <a:avLst/>
          </a:prstGeom>
        </p:spPr>
      </p:pic>
    </p:spTree>
    <p:extLst>
      <p:ext uri="{BB962C8B-B14F-4D97-AF65-F5344CB8AC3E}">
        <p14:creationId xmlns:p14="http://schemas.microsoft.com/office/powerpoint/2010/main" val="36848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21400"/>
            <a:ext cx="9141052" cy="735494"/>
          </a:xfrm>
          <a:prstGeom prst="rect">
            <a:avLst/>
          </a:prstGeom>
        </p:spPr>
      </p:pic>
      <p:sp>
        <p:nvSpPr>
          <p:cNvPr id="6" name="TextBox 5"/>
          <p:cNvSpPr txBox="1"/>
          <p:nvPr/>
        </p:nvSpPr>
        <p:spPr>
          <a:xfrm>
            <a:off x="530942" y="1499616"/>
            <a:ext cx="8323006" cy="3985706"/>
          </a:xfrm>
          <a:prstGeom prst="rect">
            <a:avLst/>
          </a:prstGeom>
          <a:noFill/>
        </p:spPr>
        <p:txBody>
          <a:bodyPr wrap="square" rtlCol="0">
            <a:spAutoFit/>
          </a:bodyPr>
          <a:lstStyle/>
          <a:p>
            <a:pPr marL="342900" indent="-342900">
              <a:spcBef>
                <a:spcPts val="1200"/>
              </a:spcBef>
              <a:buClr>
                <a:srgbClr val="00B288"/>
              </a:buClr>
              <a:buSzPct val="111000"/>
              <a:buFont typeface="Arial" charset="0"/>
              <a:buChar char="•"/>
            </a:pPr>
            <a:r>
              <a:rPr lang="en-US" sz="2200" b="1" dirty="0">
                <a:solidFill>
                  <a:srgbClr val="003462"/>
                </a:solidFill>
              </a:rPr>
              <a:t>What the research says: </a:t>
            </a:r>
            <a:r>
              <a:rPr lang="en-US" sz="2200" dirty="0">
                <a:solidFill>
                  <a:schemeClr val="accent3">
                    <a:lumMod val="50000"/>
                  </a:schemeClr>
                </a:solidFill>
                <a:latin typeface="+mj-lt"/>
              </a:rPr>
              <a:t>Group interactions support the development of social skills and problem-solving skills:</a:t>
            </a:r>
            <a:r>
              <a:rPr lang="en-US" sz="2200" baseline="30000" dirty="0">
                <a:solidFill>
                  <a:schemeClr val="accent3">
                    <a:lumMod val="50000"/>
                  </a:schemeClr>
                </a:solidFill>
                <a:latin typeface="+mj-lt"/>
              </a:rPr>
              <a:t>4,8,9</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Similar to counseling</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Four to 14 individuals with ASD</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One to two meetings a week for 8 to 12 weeks</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Each meeting would focus on specific topics, such as conversational skills or working with difficult people</a:t>
            </a:r>
          </a:p>
          <a:p>
            <a:pPr marL="342900" indent="-342900">
              <a:spcBef>
                <a:spcPts val="1800"/>
              </a:spcBef>
              <a:buClr>
                <a:srgbClr val="00B288"/>
              </a:buClr>
              <a:buSzPct val="111000"/>
              <a:buFont typeface="Arial" charset="0"/>
              <a:buChar char="•"/>
            </a:pPr>
            <a:r>
              <a:rPr lang="en-US" sz="2200" b="1" dirty="0">
                <a:solidFill>
                  <a:srgbClr val="003462"/>
                </a:solidFill>
              </a:rPr>
              <a:t>Best Practice: </a:t>
            </a:r>
            <a:r>
              <a:rPr lang="en-US" sz="2200" dirty="0">
                <a:solidFill>
                  <a:schemeClr val="accent3">
                    <a:lumMod val="50000"/>
                  </a:schemeClr>
                </a:solidFill>
                <a:latin typeface="+mj-lt"/>
              </a:rPr>
              <a:t>VR agencies should develop a short-term group program to support the development of social skills.</a:t>
            </a:r>
          </a:p>
        </p:txBody>
      </p:sp>
      <p:sp>
        <p:nvSpPr>
          <p:cNvPr id="2" name="Rectangle 1">
            <a:extLst>
              <a:ext uri="{FF2B5EF4-FFF2-40B4-BE49-F238E27FC236}">
                <a16:creationId xmlns:a16="http://schemas.microsoft.com/office/drawing/2014/main" id="{A79736C3-4F9A-47C6-B968-1548D2079747}"/>
              </a:ext>
            </a:extLst>
          </p:cNvPr>
          <p:cNvSpPr/>
          <p:nvPr/>
        </p:nvSpPr>
        <p:spPr>
          <a:xfrm>
            <a:off x="0" y="0"/>
            <a:ext cx="9144000" cy="1097280"/>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77900" y="45149"/>
            <a:ext cx="7185968" cy="1015663"/>
          </a:xfrm>
          <a:prstGeom prst="rect">
            <a:avLst/>
          </a:prstGeom>
          <a:noFill/>
        </p:spPr>
        <p:txBody>
          <a:bodyPr wrap="square" rtlCol="0">
            <a:spAutoFit/>
          </a:bodyPr>
          <a:lstStyle/>
          <a:p>
            <a:pPr algn="ctr"/>
            <a:r>
              <a:rPr lang="en-US" sz="3000" b="1" dirty="0">
                <a:solidFill>
                  <a:srgbClr val="002060"/>
                </a:solidFill>
              </a:rPr>
              <a:t>Strategy 2: </a:t>
            </a:r>
            <a:r>
              <a:rPr lang="en-US" sz="3000" dirty="0">
                <a:solidFill>
                  <a:srgbClr val="002060"/>
                </a:solidFill>
                <a:latin typeface="+mj-lt"/>
              </a:rPr>
              <a:t>Support On-the-Job </a:t>
            </a:r>
            <a:br>
              <a:rPr lang="en-US" sz="3000" dirty="0">
                <a:solidFill>
                  <a:srgbClr val="002060"/>
                </a:solidFill>
                <a:latin typeface="+mj-lt"/>
              </a:rPr>
            </a:br>
            <a:r>
              <a:rPr lang="en-US" sz="3000" dirty="0">
                <a:solidFill>
                  <a:srgbClr val="002060"/>
                </a:solidFill>
                <a:latin typeface="+mj-lt"/>
              </a:rPr>
              <a:t>Social Skills Through Group Meetings</a:t>
            </a:r>
            <a:endParaRPr lang="en-US" sz="3600" dirty="0">
              <a:latin typeface="+mj-lt"/>
            </a:endParaRPr>
          </a:p>
        </p:txBody>
      </p:sp>
    </p:spTree>
    <p:extLst>
      <p:ext uri="{BB962C8B-B14F-4D97-AF65-F5344CB8AC3E}">
        <p14:creationId xmlns:p14="http://schemas.microsoft.com/office/powerpoint/2010/main" val="217329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92062"/>
            <a:ext cx="9141767" cy="2488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F91409B-A755-1843-A21E-1ACBAC630B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91" y="3892062"/>
            <a:ext cx="9141052" cy="2965938"/>
          </a:xfrm>
          <a:prstGeom prst="rect">
            <a:avLst/>
          </a:prstGeom>
        </p:spPr>
      </p:pic>
      <p:sp>
        <p:nvSpPr>
          <p:cNvPr id="7" name="TextBox 6"/>
          <p:cNvSpPr txBox="1"/>
          <p:nvPr/>
        </p:nvSpPr>
        <p:spPr>
          <a:xfrm>
            <a:off x="445477" y="4203455"/>
            <a:ext cx="8213969" cy="1816569"/>
          </a:xfrm>
          <a:prstGeom prst="rect">
            <a:avLst/>
          </a:prstGeom>
          <a:noFill/>
        </p:spPr>
        <p:txBody>
          <a:bodyPr wrap="square" rtlCol="0">
            <a:spAutoFit/>
          </a:bodyPr>
          <a:lstStyle/>
          <a:p>
            <a:r>
              <a:rPr lang="en-US" sz="1600" dirty="0">
                <a:solidFill>
                  <a:srgbClr val="003462"/>
                </a:solidFill>
                <a:ea typeface="Verdana" panose="020B0604030504040204" pitchFamily="34" charset="0"/>
                <a:cs typeface="Verdana" panose="020B0604030504040204" pitchFamily="34" charset="0"/>
              </a:rPr>
              <a:t>The contents of this training were developed under grant number 90DP0077 from the National Institute on Disability, Independent Living, and Rehabilitation Research (NIDILRR). NIDILRR is a Center within the Administration for Community Living (ACL), Department of Health and Human Services (HHS). The contents do not necessarily represent the policy of NIDILRR, ACL, HHS, and you should not assume endorsement by the Federal Government. </a:t>
            </a:r>
          </a:p>
          <a:p>
            <a:endParaRPr lang="en-US" sz="1600" dirty="0">
              <a:solidFill>
                <a:srgbClr val="003462"/>
              </a:solidFill>
              <a:ea typeface="Verdana" panose="020B0604030504040204" pitchFamily="34" charset="0"/>
              <a:cs typeface="Verdana" panose="020B0604030504040204" pitchFamily="34" charset="0"/>
            </a:endParaRPr>
          </a:p>
          <a:p>
            <a:r>
              <a:rPr lang="en-US" sz="1600" dirty="0">
                <a:solidFill>
                  <a:srgbClr val="003462"/>
                </a:solidFill>
                <a:ea typeface="Verdana" charset="0"/>
                <a:cs typeface="Verdana" charset="0"/>
              </a:rPr>
              <a:t>Copyright © 2018 by American Institutes for Research</a:t>
            </a:r>
          </a:p>
        </p:txBody>
      </p:sp>
      <p:pic>
        <p:nvPicPr>
          <p:cNvPr id="2" name="Picture 1">
            <a:extLst>
              <a:ext uri="{FF2B5EF4-FFF2-40B4-BE49-F238E27FC236}">
                <a16:creationId xmlns:a16="http://schemas.microsoft.com/office/drawing/2014/main" id="{47CB4B80-F15C-F440-B42C-23C8A43157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4991" y="5632661"/>
            <a:ext cx="1129700" cy="435869"/>
          </a:xfrm>
          <a:prstGeom prst="rect">
            <a:avLst/>
          </a:prstGeom>
        </p:spPr>
      </p:pic>
      <p:pic>
        <p:nvPicPr>
          <p:cNvPr id="10" name="Picture 9" descr="Woman working in a bakery.">
            <a:extLst>
              <a:ext uri="{FF2B5EF4-FFF2-40B4-BE49-F238E27FC236}">
                <a16:creationId xmlns:a16="http://schemas.microsoft.com/office/drawing/2014/main" id="{E8D16780-54E7-4254-9CE0-C0DCB43BD9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0" y="0"/>
            <a:ext cx="9141410" cy="3947790"/>
          </a:xfrm>
          <a:prstGeom prst="rect">
            <a:avLst/>
          </a:prstGeom>
        </p:spPr>
      </p:pic>
    </p:spTree>
    <p:extLst>
      <p:ext uri="{BB962C8B-B14F-4D97-AF65-F5344CB8AC3E}">
        <p14:creationId xmlns:p14="http://schemas.microsoft.com/office/powerpoint/2010/main" val="223577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62860"/>
            <a:ext cx="9141052" cy="594034"/>
          </a:xfrm>
          <a:prstGeom prst="rect">
            <a:avLst/>
          </a:prstGeom>
        </p:spPr>
      </p:pic>
      <p:sp>
        <p:nvSpPr>
          <p:cNvPr id="6" name="TextBox 5"/>
          <p:cNvSpPr txBox="1"/>
          <p:nvPr/>
        </p:nvSpPr>
        <p:spPr>
          <a:xfrm>
            <a:off x="502367" y="1261491"/>
            <a:ext cx="8323006" cy="5001369"/>
          </a:xfrm>
          <a:prstGeom prst="rect">
            <a:avLst/>
          </a:prstGeom>
          <a:noFill/>
        </p:spPr>
        <p:txBody>
          <a:bodyPr wrap="square" rtlCol="0">
            <a:spAutoFit/>
          </a:bodyPr>
          <a:lstStyle/>
          <a:p>
            <a:pPr marL="342900" indent="-342900">
              <a:spcBef>
                <a:spcPts val="600"/>
              </a:spcBef>
              <a:buClr>
                <a:srgbClr val="00B288"/>
              </a:buClr>
              <a:buSzPct val="111000"/>
              <a:buFont typeface="Arial" charset="0"/>
              <a:buChar char="•"/>
            </a:pPr>
            <a:r>
              <a:rPr lang="en-US" sz="2100" b="1" dirty="0">
                <a:solidFill>
                  <a:srgbClr val="003462"/>
                </a:solidFill>
              </a:rPr>
              <a:t>What the research says: </a:t>
            </a:r>
            <a:r>
              <a:rPr lang="en-US" sz="2100" dirty="0">
                <a:solidFill>
                  <a:schemeClr val="accent3">
                    <a:lumMod val="50000"/>
                  </a:schemeClr>
                </a:solidFill>
                <a:latin typeface="+mj-lt"/>
              </a:rPr>
              <a:t>Job coaching involved a vocational specialist who provided on-the-job coaching and cueing to support new workers’ improvement of social and communication skills.</a:t>
            </a:r>
          </a:p>
          <a:p>
            <a:pPr marL="800100" lvl="1" indent="-342900">
              <a:spcBef>
                <a:spcPts val="600"/>
              </a:spcBef>
              <a:buClr>
                <a:srgbClr val="00B288"/>
              </a:buClr>
              <a:buSzPct val="111000"/>
              <a:buFont typeface="Calibri Light" panose="020F0302020204030204" pitchFamily="34" charset="0"/>
              <a:buChar char="–"/>
            </a:pPr>
            <a:r>
              <a:rPr lang="en-US" sz="2100" dirty="0">
                <a:solidFill>
                  <a:schemeClr val="accent3">
                    <a:lumMod val="50000"/>
                  </a:schemeClr>
                </a:solidFill>
                <a:latin typeface="+mj-lt"/>
              </a:rPr>
              <a:t>Faded coaching and covert audio coaching enhanced workers’ engagement.</a:t>
            </a:r>
            <a:r>
              <a:rPr lang="en-US" sz="2100" baseline="30000" dirty="0">
                <a:solidFill>
                  <a:schemeClr val="accent3">
                    <a:lumMod val="50000"/>
                  </a:schemeClr>
                </a:solidFill>
                <a:latin typeface="+mj-lt"/>
              </a:rPr>
              <a:t>10</a:t>
            </a:r>
          </a:p>
          <a:p>
            <a:pPr marL="800100" lvl="1" indent="-342900">
              <a:spcBef>
                <a:spcPts val="600"/>
              </a:spcBef>
              <a:buClr>
                <a:srgbClr val="00B288"/>
              </a:buClr>
              <a:buSzPct val="111000"/>
              <a:buFont typeface="Calibri Light" panose="020F0302020204030204" pitchFamily="34" charset="0"/>
              <a:buChar char="–"/>
            </a:pPr>
            <a:r>
              <a:rPr lang="en-US" sz="2100" dirty="0">
                <a:solidFill>
                  <a:schemeClr val="accent3">
                    <a:lumMod val="50000"/>
                  </a:schemeClr>
                </a:solidFill>
                <a:latin typeface="+mj-lt"/>
              </a:rPr>
              <a:t>Job coaching is highlighted in a directory of effective VR programs that offered services to promote employment for adults with ASD.</a:t>
            </a:r>
            <a:r>
              <a:rPr lang="en-US" sz="2100" baseline="30000" dirty="0">
                <a:solidFill>
                  <a:schemeClr val="accent3">
                    <a:lumMod val="50000"/>
                  </a:schemeClr>
                </a:solidFill>
                <a:latin typeface="+mj-lt"/>
              </a:rPr>
              <a:t>13</a:t>
            </a:r>
          </a:p>
          <a:p>
            <a:pPr marL="800100" lvl="1" indent="-342900">
              <a:spcBef>
                <a:spcPts val="600"/>
              </a:spcBef>
              <a:buClr>
                <a:srgbClr val="00B288"/>
              </a:buClr>
              <a:buSzPct val="111000"/>
              <a:buFont typeface="Calibri Light" panose="020F0302020204030204" pitchFamily="34" charset="0"/>
              <a:buChar char="–"/>
            </a:pPr>
            <a:r>
              <a:rPr lang="en-US" sz="2100" dirty="0">
                <a:solidFill>
                  <a:schemeClr val="accent3">
                    <a:lumMod val="50000"/>
                  </a:schemeClr>
                </a:solidFill>
                <a:latin typeface="+mj-lt"/>
              </a:rPr>
              <a:t>In one supported employment study, supported employment enhanced social skills, confidence, communication, and behavior by 40 percent to 50 percent.</a:t>
            </a:r>
            <a:r>
              <a:rPr lang="en-US" sz="2100" baseline="30000" dirty="0">
                <a:solidFill>
                  <a:schemeClr val="accent3">
                    <a:lumMod val="50000"/>
                  </a:schemeClr>
                </a:solidFill>
                <a:latin typeface="+mj-lt"/>
              </a:rPr>
              <a:t>11</a:t>
            </a:r>
          </a:p>
          <a:p>
            <a:pPr marL="800100" lvl="1" indent="-342900">
              <a:spcBef>
                <a:spcPts val="600"/>
              </a:spcBef>
              <a:buClr>
                <a:srgbClr val="00B288"/>
              </a:buClr>
              <a:buSzPct val="111000"/>
              <a:buFont typeface="Calibri Light" panose="020F0302020204030204" pitchFamily="34" charset="0"/>
              <a:buChar char="–"/>
            </a:pPr>
            <a:r>
              <a:rPr lang="en-US" sz="2100" dirty="0">
                <a:solidFill>
                  <a:schemeClr val="accent3">
                    <a:lumMod val="50000"/>
                  </a:schemeClr>
                </a:solidFill>
                <a:latin typeface="+mj-lt"/>
              </a:rPr>
              <a:t>Another study examined supported employment and found it resulted in 82 percent of participants obtaining employment.</a:t>
            </a:r>
            <a:r>
              <a:rPr lang="en-US" sz="2100" baseline="30000" dirty="0">
                <a:solidFill>
                  <a:schemeClr val="accent3">
                    <a:lumMod val="50000"/>
                  </a:schemeClr>
                </a:solidFill>
                <a:latin typeface="+mj-lt"/>
              </a:rPr>
              <a:t>12</a:t>
            </a:r>
          </a:p>
          <a:p>
            <a:pPr marL="342900" indent="-342900">
              <a:spcBef>
                <a:spcPts val="600"/>
              </a:spcBef>
              <a:buClr>
                <a:srgbClr val="00B288"/>
              </a:buClr>
              <a:buSzPct val="111000"/>
              <a:buFont typeface="Arial" charset="0"/>
              <a:buChar char="•"/>
            </a:pPr>
            <a:r>
              <a:rPr lang="en-US" sz="2100" b="1" dirty="0">
                <a:solidFill>
                  <a:srgbClr val="003462"/>
                </a:solidFill>
              </a:rPr>
              <a:t>Best Practice: </a:t>
            </a:r>
            <a:r>
              <a:rPr lang="en-US" sz="2100" dirty="0">
                <a:solidFill>
                  <a:schemeClr val="accent3">
                    <a:lumMod val="50000"/>
                  </a:schemeClr>
                </a:solidFill>
                <a:latin typeface="+mj-lt"/>
              </a:rPr>
              <a:t>Refer clients to job coaches and involve them in supported employment endeavors.</a:t>
            </a:r>
          </a:p>
        </p:txBody>
      </p:sp>
      <p:sp>
        <p:nvSpPr>
          <p:cNvPr id="2" name="Rectangle 1">
            <a:extLst>
              <a:ext uri="{FF2B5EF4-FFF2-40B4-BE49-F238E27FC236}">
                <a16:creationId xmlns:a16="http://schemas.microsoft.com/office/drawing/2014/main" id="{A79736C3-4F9A-47C6-B968-1548D2079747}"/>
              </a:ext>
            </a:extLst>
          </p:cNvPr>
          <p:cNvSpPr/>
          <p:nvPr/>
        </p:nvSpPr>
        <p:spPr>
          <a:xfrm>
            <a:off x="0" y="0"/>
            <a:ext cx="9144000" cy="1097280"/>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6400" y="45149"/>
            <a:ext cx="8328968" cy="1015663"/>
          </a:xfrm>
          <a:prstGeom prst="rect">
            <a:avLst/>
          </a:prstGeom>
          <a:noFill/>
        </p:spPr>
        <p:txBody>
          <a:bodyPr wrap="square" rtlCol="0">
            <a:spAutoFit/>
          </a:bodyPr>
          <a:lstStyle/>
          <a:p>
            <a:pPr algn="ctr"/>
            <a:r>
              <a:rPr lang="en-US" sz="3000" b="1" dirty="0">
                <a:solidFill>
                  <a:srgbClr val="002060"/>
                </a:solidFill>
              </a:rPr>
              <a:t>Strategy 2: </a:t>
            </a:r>
            <a:r>
              <a:rPr lang="en-US" sz="3000" dirty="0">
                <a:solidFill>
                  <a:srgbClr val="002060"/>
                </a:solidFill>
                <a:latin typeface="+mj-lt"/>
              </a:rPr>
              <a:t>Support On-the-Job Social Skills </a:t>
            </a:r>
            <a:br>
              <a:rPr lang="en-US" sz="3000" dirty="0">
                <a:solidFill>
                  <a:srgbClr val="002060"/>
                </a:solidFill>
                <a:latin typeface="+mj-lt"/>
              </a:rPr>
            </a:br>
            <a:r>
              <a:rPr lang="en-US" sz="3000" dirty="0">
                <a:solidFill>
                  <a:srgbClr val="002060"/>
                </a:solidFill>
                <a:latin typeface="+mj-lt"/>
              </a:rPr>
              <a:t>Through Job Coaching and Supported Employment</a:t>
            </a:r>
            <a:endParaRPr lang="en-US" sz="3600" dirty="0">
              <a:latin typeface="+mj-lt"/>
            </a:endParaRPr>
          </a:p>
        </p:txBody>
      </p:sp>
    </p:spTree>
    <p:extLst>
      <p:ext uri="{BB962C8B-B14F-4D97-AF65-F5344CB8AC3E}">
        <p14:creationId xmlns:p14="http://schemas.microsoft.com/office/powerpoint/2010/main" val="369817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E32A7F1-8A35-4228-BD24-FADB45812208}"/>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34100"/>
            <a:ext cx="9141052" cy="722794"/>
          </a:xfrm>
          <a:prstGeom prst="rect">
            <a:avLst/>
          </a:prstGeom>
        </p:spPr>
      </p:pic>
      <p:sp>
        <p:nvSpPr>
          <p:cNvPr id="8" name="TextBox 7"/>
          <p:cNvSpPr txBox="1"/>
          <p:nvPr/>
        </p:nvSpPr>
        <p:spPr>
          <a:xfrm>
            <a:off x="698500" y="-128587"/>
            <a:ext cx="7744768" cy="784830"/>
          </a:xfrm>
          <a:prstGeom prst="rect">
            <a:avLst/>
          </a:prstGeom>
          <a:noFill/>
        </p:spPr>
        <p:txBody>
          <a:bodyPr wrap="square" rtlCol="0">
            <a:spAutoFit/>
          </a:bodyPr>
          <a:lstStyle/>
          <a:p>
            <a:pPr algn="ctr">
              <a:lnSpc>
                <a:spcPct val="150000"/>
              </a:lnSpc>
            </a:pPr>
            <a:r>
              <a:rPr lang="en-US" sz="3000" b="1" dirty="0">
                <a:solidFill>
                  <a:srgbClr val="002060"/>
                </a:solidFill>
              </a:rPr>
              <a:t>Strategy 3: </a:t>
            </a:r>
            <a:r>
              <a:rPr lang="en-US" sz="3000" dirty="0">
                <a:solidFill>
                  <a:srgbClr val="002060"/>
                </a:solidFill>
                <a:latin typeface="+mj-lt"/>
              </a:rPr>
              <a:t>Improve Self-Advocacy: Definition</a:t>
            </a:r>
            <a:endParaRPr lang="en-US" sz="3600" dirty="0">
              <a:latin typeface="+mj-lt"/>
            </a:endParaRPr>
          </a:p>
        </p:txBody>
      </p:sp>
      <p:sp>
        <p:nvSpPr>
          <p:cNvPr id="7" name="TextBox 6"/>
          <p:cNvSpPr txBox="1"/>
          <p:nvPr/>
        </p:nvSpPr>
        <p:spPr>
          <a:xfrm>
            <a:off x="4425696" y="1143000"/>
            <a:ext cx="4416552" cy="3970318"/>
          </a:xfrm>
          <a:prstGeom prst="rect">
            <a:avLst/>
          </a:prstGeom>
          <a:noFill/>
        </p:spPr>
        <p:txBody>
          <a:bodyPr wrap="square" rtlCol="0">
            <a:spAutoFit/>
          </a:bodyPr>
          <a:lstStyle/>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Self-advocacy is typically understood to reflect one’s ability to conceptualize, understand, speak for, and generally exercise control over their needs and interests in life activities.</a:t>
            </a:r>
          </a:p>
          <a:p>
            <a:pPr marL="347472" indent="-342900">
              <a:spcBef>
                <a:spcPts val="1200"/>
              </a:spcBef>
              <a:buClr>
                <a:srgbClr val="00B288"/>
              </a:buClr>
              <a:buSzPct val="111000"/>
              <a:buFont typeface="Arial" charset="0"/>
              <a:buChar char="•"/>
            </a:pPr>
            <a:r>
              <a:rPr lang="en-US" sz="2200" dirty="0">
                <a:solidFill>
                  <a:schemeClr val="accent3">
                    <a:lumMod val="50000"/>
                  </a:schemeClr>
                </a:solidFill>
                <a:latin typeface="+mj-lt"/>
              </a:rPr>
              <a:t>Specifically: Negotiating with one's supervisor to arrange for your own reasonable accommodations in the workplace.</a:t>
            </a:r>
          </a:p>
        </p:txBody>
      </p:sp>
      <p:pic>
        <p:nvPicPr>
          <p:cNvPr id="11" name="Picture 10" descr="A young man smiling. ">
            <a:extLst>
              <a:ext uri="{FF2B5EF4-FFF2-40B4-BE49-F238E27FC236}">
                <a16:creationId xmlns:a16="http://schemas.microsoft.com/office/drawing/2014/main" id="{63DEB851-AACC-494C-8A8E-1BBD0A8D34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6" y="621192"/>
            <a:ext cx="4128947" cy="5696712"/>
          </a:xfrm>
          <a:prstGeom prst="rect">
            <a:avLst/>
          </a:prstGeom>
        </p:spPr>
      </p:pic>
    </p:spTree>
    <p:extLst>
      <p:ext uri="{BB962C8B-B14F-4D97-AF65-F5344CB8AC3E}">
        <p14:creationId xmlns:p14="http://schemas.microsoft.com/office/powerpoint/2010/main" val="2151814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11135"/>
            <a:ext cx="9141052" cy="745759"/>
          </a:xfrm>
          <a:prstGeom prst="rect">
            <a:avLst/>
          </a:prstGeom>
        </p:spPr>
      </p:pic>
      <p:sp>
        <p:nvSpPr>
          <p:cNvPr id="6" name="TextBox 5"/>
          <p:cNvSpPr txBox="1"/>
          <p:nvPr/>
        </p:nvSpPr>
        <p:spPr>
          <a:xfrm>
            <a:off x="530942" y="1499616"/>
            <a:ext cx="8323006" cy="4611519"/>
          </a:xfrm>
          <a:prstGeom prst="rect">
            <a:avLst/>
          </a:prstGeom>
          <a:noFill/>
        </p:spPr>
        <p:txBody>
          <a:bodyPr wrap="square" rtlCol="0">
            <a:spAutoFit/>
          </a:bodyPr>
          <a:lstStyle/>
          <a:p>
            <a:pPr marL="342900" indent="-342900">
              <a:spcBef>
                <a:spcPts val="1200"/>
              </a:spcBef>
              <a:buClr>
                <a:srgbClr val="00B288"/>
              </a:buClr>
              <a:buSzPct val="111000"/>
              <a:buFont typeface="Arial" charset="0"/>
              <a:buChar char="•"/>
            </a:pPr>
            <a:r>
              <a:rPr lang="en-US" sz="2200" b="1" dirty="0">
                <a:solidFill>
                  <a:srgbClr val="003462"/>
                </a:solidFill>
              </a:rPr>
              <a:t>What the research says: </a:t>
            </a:r>
          </a:p>
          <a:p>
            <a:pPr marL="800100" lvl="1" indent="-342900">
              <a:spcBef>
                <a:spcPts val="8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Individualized job coaching supports increased:</a:t>
            </a:r>
            <a:r>
              <a:rPr lang="en-US" sz="2200" baseline="30000" dirty="0">
                <a:solidFill>
                  <a:schemeClr val="accent3">
                    <a:lumMod val="50000"/>
                  </a:schemeClr>
                </a:solidFill>
                <a:latin typeface="+mj-lt"/>
              </a:rPr>
              <a:t>4,10,14</a:t>
            </a:r>
          </a:p>
          <a:p>
            <a:pPr marL="1257300" lvl="2" indent="-342900">
              <a:spcBef>
                <a:spcPts val="600"/>
              </a:spcBef>
              <a:buClr>
                <a:srgbClr val="00B288"/>
              </a:buClr>
              <a:buSzPct val="111000"/>
              <a:buFont typeface="Wingdings" panose="05000000000000000000" pitchFamily="2" charset="2"/>
              <a:buChar char="§"/>
            </a:pPr>
            <a:r>
              <a:rPr lang="en-US" sz="2200" dirty="0">
                <a:solidFill>
                  <a:schemeClr val="accent3">
                    <a:lumMod val="50000"/>
                  </a:schemeClr>
                </a:solidFill>
                <a:latin typeface="+mj-lt"/>
              </a:rPr>
              <a:t>Self-advocacy</a:t>
            </a:r>
          </a:p>
          <a:p>
            <a:pPr marL="1257300" lvl="2" indent="-342900">
              <a:spcBef>
                <a:spcPts val="600"/>
              </a:spcBef>
              <a:buClr>
                <a:srgbClr val="00B288"/>
              </a:buClr>
              <a:buSzPct val="111000"/>
              <a:buFont typeface="Wingdings" panose="05000000000000000000" pitchFamily="2" charset="2"/>
              <a:buChar char="§"/>
            </a:pPr>
            <a:r>
              <a:rPr lang="en-US" sz="2200" dirty="0">
                <a:solidFill>
                  <a:schemeClr val="accent3">
                    <a:lumMod val="50000"/>
                  </a:schemeClr>
                </a:solidFill>
                <a:latin typeface="+mj-lt"/>
              </a:rPr>
              <a:t>Social interaction</a:t>
            </a:r>
          </a:p>
          <a:p>
            <a:pPr marL="1257300" lvl="2" indent="-342900">
              <a:spcBef>
                <a:spcPts val="600"/>
              </a:spcBef>
              <a:buClr>
                <a:srgbClr val="00B288"/>
              </a:buClr>
              <a:buSzPct val="111000"/>
              <a:buFont typeface="Wingdings" panose="05000000000000000000" pitchFamily="2" charset="2"/>
              <a:buChar char="§"/>
            </a:pPr>
            <a:r>
              <a:rPr lang="en-US" sz="2200" dirty="0">
                <a:solidFill>
                  <a:schemeClr val="accent3">
                    <a:lumMod val="50000"/>
                  </a:schemeClr>
                </a:solidFill>
                <a:latin typeface="+mj-lt"/>
              </a:rPr>
              <a:t>Task engagement</a:t>
            </a:r>
          </a:p>
          <a:p>
            <a:pPr marL="1257300" lvl="2" indent="-342900">
              <a:spcBef>
                <a:spcPts val="600"/>
              </a:spcBef>
              <a:buClr>
                <a:srgbClr val="00B288"/>
              </a:buClr>
              <a:buSzPct val="111000"/>
              <a:buFont typeface="Wingdings" panose="05000000000000000000" pitchFamily="2" charset="2"/>
              <a:buChar char="§"/>
            </a:pPr>
            <a:r>
              <a:rPr lang="en-US" sz="2200" dirty="0">
                <a:solidFill>
                  <a:schemeClr val="accent3">
                    <a:lumMod val="50000"/>
                  </a:schemeClr>
                </a:solidFill>
                <a:latin typeface="+mj-lt"/>
              </a:rPr>
              <a:t>Self-awareness</a:t>
            </a:r>
          </a:p>
          <a:p>
            <a:pPr marL="800100" lvl="1" indent="-342900">
              <a:spcBef>
                <a:spcPts val="8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Technology also has assisted with increased self-advocacy skills:</a:t>
            </a:r>
            <a:r>
              <a:rPr lang="en-US" sz="2200" baseline="30000" dirty="0">
                <a:solidFill>
                  <a:schemeClr val="accent3">
                    <a:lumMod val="50000"/>
                  </a:schemeClr>
                </a:solidFill>
                <a:latin typeface="+mj-lt"/>
              </a:rPr>
              <a:t>10</a:t>
            </a:r>
          </a:p>
          <a:p>
            <a:pPr marL="1257300" lvl="2" indent="-342900">
              <a:spcBef>
                <a:spcPts val="600"/>
              </a:spcBef>
              <a:buClr>
                <a:srgbClr val="00B288"/>
              </a:buClr>
              <a:buSzPct val="111000"/>
              <a:buFont typeface="Wingdings" panose="05000000000000000000" pitchFamily="2" charset="2"/>
              <a:buChar char="§"/>
            </a:pPr>
            <a:r>
              <a:rPr lang="en-US" sz="2200" dirty="0">
                <a:solidFill>
                  <a:schemeClr val="accent3">
                    <a:lumMod val="50000"/>
                  </a:schemeClr>
                </a:solidFill>
                <a:latin typeface="+mj-lt"/>
              </a:rPr>
              <a:t>Audio instruction through an earpiece improved social and communication skills.</a:t>
            </a:r>
          </a:p>
          <a:p>
            <a:pPr marL="342900" indent="-342900">
              <a:spcBef>
                <a:spcPts val="1200"/>
              </a:spcBef>
              <a:buClr>
                <a:srgbClr val="00B288"/>
              </a:buClr>
              <a:buSzPct val="111000"/>
              <a:buFont typeface="Arial" charset="0"/>
              <a:buChar char="•"/>
            </a:pPr>
            <a:r>
              <a:rPr lang="en-US" sz="2200" b="1" dirty="0">
                <a:solidFill>
                  <a:srgbClr val="003462"/>
                </a:solidFill>
              </a:rPr>
              <a:t>Best Practice: </a:t>
            </a:r>
            <a:r>
              <a:rPr lang="en-US" sz="2200" dirty="0">
                <a:solidFill>
                  <a:schemeClr val="accent3">
                    <a:lumMod val="50000"/>
                  </a:schemeClr>
                </a:solidFill>
                <a:latin typeface="+mj-lt"/>
              </a:rPr>
              <a:t>Refer clients to job coaches who can support on-the-job self-advocacy.</a:t>
            </a:r>
          </a:p>
        </p:txBody>
      </p:sp>
      <p:sp>
        <p:nvSpPr>
          <p:cNvPr id="2" name="Rectangle 1">
            <a:extLst>
              <a:ext uri="{FF2B5EF4-FFF2-40B4-BE49-F238E27FC236}">
                <a16:creationId xmlns:a16="http://schemas.microsoft.com/office/drawing/2014/main" id="{A79736C3-4F9A-47C6-B968-1548D2079747}"/>
              </a:ext>
            </a:extLst>
          </p:cNvPr>
          <p:cNvSpPr/>
          <p:nvPr/>
        </p:nvSpPr>
        <p:spPr>
          <a:xfrm>
            <a:off x="0" y="0"/>
            <a:ext cx="9144000" cy="1097280"/>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00" y="45149"/>
            <a:ext cx="7084368" cy="1015663"/>
          </a:xfrm>
          <a:prstGeom prst="rect">
            <a:avLst/>
          </a:prstGeom>
          <a:noFill/>
        </p:spPr>
        <p:txBody>
          <a:bodyPr wrap="square" rtlCol="0">
            <a:spAutoFit/>
          </a:bodyPr>
          <a:lstStyle/>
          <a:p>
            <a:pPr algn="ctr"/>
            <a:r>
              <a:rPr lang="en-US" sz="3000" b="1" dirty="0">
                <a:solidFill>
                  <a:srgbClr val="002060"/>
                </a:solidFill>
              </a:rPr>
              <a:t>Strategy 3: </a:t>
            </a:r>
            <a:r>
              <a:rPr lang="en-US" sz="3000" dirty="0">
                <a:solidFill>
                  <a:srgbClr val="002060"/>
                </a:solidFill>
                <a:latin typeface="+mj-lt"/>
              </a:rPr>
              <a:t>Improve Self-Advocacy </a:t>
            </a:r>
            <a:br>
              <a:rPr lang="en-US" sz="3000" dirty="0">
                <a:solidFill>
                  <a:srgbClr val="002060"/>
                </a:solidFill>
                <a:latin typeface="+mj-lt"/>
              </a:rPr>
            </a:br>
            <a:r>
              <a:rPr lang="en-US" sz="3000" dirty="0">
                <a:solidFill>
                  <a:srgbClr val="002060"/>
                </a:solidFill>
                <a:latin typeface="+mj-lt"/>
              </a:rPr>
              <a:t>Through Job Coaching</a:t>
            </a:r>
            <a:endParaRPr lang="en-US" sz="3600" dirty="0">
              <a:latin typeface="+mj-lt"/>
            </a:endParaRPr>
          </a:p>
        </p:txBody>
      </p:sp>
    </p:spTree>
    <p:extLst>
      <p:ext uri="{BB962C8B-B14F-4D97-AF65-F5344CB8AC3E}">
        <p14:creationId xmlns:p14="http://schemas.microsoft.com/office/powerpoint/2010/main" val="54259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34100"/>
            <a:ext cx="9141052" cy="722794"/>
          </a:xfrm>
          <a:prstGeom prst="rect">
            <a:avLst/>
          </a:prstGeom>
        </p:spPr>
      </p:pic>
      <p:sp>
        <p:nvSpPr>
          <p:cNvPr id="6" name="TextBox 5"/>
          <p:cNvSpPr txBox="1"/>
          <p:nvPr/>
        </p:nvSpPr>
        <p:spPr>
          <a:xfrm>
            <a:off x="530942" y="1499616"/>
            <a:ext cx="8012983" cy="3524042"/>
          </a:xfrm>
          <a:prstGeom prst="rect">
            <a:avLst/>
          </a:prstGeom>
          <a:noFill/>
        </p:spPr>
        <p:txBody>
          <a:bodyPr wrap="square" rtlCol="0">
            <a:spAutoFit/>
          </a:bodyPr>
          <a:lstStyle/>
          <a:p>
            <a:pPr marL="342900" indent="-342900">
              <a:spcBef>
                <a:spcPts val="1200"/>
              </a:spcBef>
              <a:buClr>
                <a:srgbClr val="00B288"/>
              </a:buClr>
              <a:buSzPct val="111000"/>
              <a:buFont typeface="Arial" charset="0"/>
              <a:buChar char="•"/>
            </a:pPr>
            <a:r>
              <a:rPr lang="en-US" sz="2200" b="1" dirty="0">
                <a:solidFill>
                  <a:srgbClr val="003462"/>
                </a:solidFill>
              </a:rPr>
              <a:t>What the research says: </a:t>
            </a:r>
          </a:p>
          <a:p>
            <a:pPr marL="804672" lvl="1" indent="-342900">
              <a:spcBef>
                <a:spcPts val="6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Group training sessions associated with some increased </a:t>
            </a:r>
            <a:br>
              <a:rPr lang="en-US" sz="2200" dirty="0">
                <a:solidFill>
                  <a:schemeClr val="accent3">
                    <a:lumMod val="50000"/>
                  </a:schemeClr>
                </a:solidFill>
                <a:latin typeface="+mj-lt"/>
              </a:rPr>
            </a:br>
            <a:r>
              <a:rPr lang="en-US" sz="2200" dirty="0">
                <a:solidFill>
                  <a:schemeClr val="accent3">
                    <a:lumMod val="50000"/>
                  </a:schemeClr>
                </a:solidFill>
                <a:latin typeface="+mj-lt"/>
              </a:rPr>
              <a:t>self-advocacy skills:</a:t>
            </a:r>
            <a:r>
              <a:rPr lang="en-US" sz="2200" baseline="30000" dirty="0">
                <a:solidFill>
                  <a:schemeClr val="accent3">
                    <a:lumMod val="50000"/>
                  </a:schemeClr>
                </a:solidFill>
                <a:latin typeface="+mj-lt"/>
              </a:rPr>
              <a:t>4,15</a:t>
            </a:r>
          </a:p>
          <a:p>
            <a:pPr marL="1261872" lvl="2" indent="-342900">
              <a:spcBef>
                <a:spcPts val="600"/>
              </a:spcBef>
              <a:buClr>
                <a:srgbClr val="00B288"/>
              </a:buClr>
              <a:buSzPct val="111000"/>
              <a:buFont typeface="Wingdings" panose="05000000000000000000" pitchFamily="2" charset="2"/>
              <a:buChar char="§"/>
            </a:pPr>
            <a:r>
              <a:rPr lang="en-US" sz="2200" dirty="0">
                <a:solidFill>
                  <a:schemeClr val="accent3">
                    <a:lumMod val="50000"/>
                  </a:schemeClr>
                </a:solidFill>
                <a:latin typeface="+mj-lt"/>
              </a:rPr>
              <a:t>Self-advocacy and self-determination was increased in the short term</a:t>
            </a:r>
          </a:p>
          <a:p>
            <a:pPr marL="1261872" lvl="2" indent="-342900">
              <a:spcBef>
                <a:spcPts val="600"/>
              </a:spcBef>
              <a:buClr>
                <a:srgbClr val="00B288"/>
              </a:buClr>
              <a:buSzPct val="111000"/>
              <a:buFont typeface="Wingdings" panose="05000000000000000000" pitchFamily="2" charset="2"/>
              <a:buChar char="§"/>
            </a:pPr>
            <a:r>
              <a:rPr lang="en-US" sz="2200" dirty="0">
                <a:solidFill>
                  <a:schemeClr val="accent3">
                    <a:lumMod val="50000"/>
                  </a:schemeClr>
                </a:solidFill>
                <a:latin typeface="+mj-lt"/>
              </a:rPr>
              <a:t>Improving written and oral communication requests for time or asking for extra support</a:t>
            </a:r>
          </a:p>
          <a:p>
            <a:pPr marL="342900" indent="-342900">
              <a:spcBef>
                <a:spcPts val="1200"/>
              </a:spcBef>
              <a:buClr>
                <a:srgbClr val="00B288"/>
              </a:buClr>
              <a:buSzPct val="111000"/>
              <a:buFont typeface="Arial" charset="0"/>
              <a:buChar char="•"/>
            </a:pPr>
            <a:r>
              <a:rPr lang="en-US" sz="2200" b="1" dirty="0">
                <a:solidFill>
                  <a:srgbClr val="003462"/>
                </a:solidFill>
              </a:rPr>
              <a:t>Best Practice: </a:t>
            </a:r>
            <a:r>
              <a:rPr lang="en-US" sz="2200" dirty="0">
                <a:solidFill>
                  <a:schemeClr val="accent3">
                    <a:lumMod val="50000"/>
                  </a:schemeClr>
                </a:solidFill>
                <a:latin typeface="+mj-lt"/>
              </a:rPr>
              <a:t>Consider group training sessions on self-advocacy and self-determination.</a:t>
            </a:r>
          </a:p>
        </p:txBody>
      </p:sp>
      <p:sp>
        <p:nvSpPr>
          <p:cNvPr id="2" name="Rectangle 1">
            <a:extLst>
              <a:ext uri="{FF2B5EF4-FFF2-40B4-BE49-F238E27FC236}">
                <a16:creationId xmlns:a16="http://schemas.microsoft.com/office/drawing/2014/main" id="{A79736C3-4F9A-47C6-B968-1548D2079747}"/>
              </a:ext>
            </a:extLst>
          </p:cNvPr>
          <p:cNvSpPr/>
          <p:nvPr/>
        </p:nvSpPr>
        <p:spPr>
          <a:xfrm>
            <a:off x="0" y="0"/>
            <a:ext cx="9144000" cy="1097280"/>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22400" y="45149"/>
            <a:ext cx="6296968" cy="1015663"/>
          </a:xfrm>
          <a:prstGeom prst="rect">
            <a:avLst/>
          </a:prstGeom>
          <a:noFill/>
        </p:spPr>
        <p:txBody>
          <a:bodyPr wrap="square" rtlCol="0">
            <a:spAutoFit/>
          </a:bodyPr>
          <a:lstStyle/>
          <a:p>
            <a:pPr algn="ctr"/>
            <a:r>
              <a:rPr lang="en-US" sz="3000" b="1" dirty="0">
                <a:solidFill>
                  <a:srgbClr val="002060"/>
                </a:solidFill>
              </a:rPr>
              <a:t>Strategy 3: </a:t>
            </a:r>
            <a:r>
              <a:rPr lang="en-US" sz="3000" dirty="0">
                <a:solidFill>
                  <a:srgbClr val="002060"/>
                </a:solidFill>
                <a:latin typeface="+mj-lt"/>
              </a:rPr>
              <a:t>Improve Self-Advocacy </a:t>
            </a:r>
            <a:br>
              <a:rPr lang="en-US" sz="3000" dirty="0">
                <a:solidFill>
                  <a:srgbClr val="002060"/>
                </a:solidFill>
                <a:latin typeface="+mj-lt"/>
              </a:rPr>
            </a:br>
            <a:r>
              <a:rPr lang="en-US" sz="3000" dirty="0">
                <a:solidFill>
                  <a:srgbClr val="002060"/>
                </a:solidFill>
                <a:latin typeface="+mj-lt"/>
              </a:rPr>
              <a:t>Through Group Training</a:t>
            </a:r>
            <a:endParaRPr lang="en-US" sz="3600" dirty="0">
              <a:latin typeface="+mj-lt"/>
            </a:endParaRPr>
          </a:p>
        </p:txBody>
      </p:sp>
    </p:spTree>
    <p:extLst>
      <p:ext uri="{BB962C8B-B14F-4D97-AF65-F5344CB8AC3E}">
        <p14:creationId xmlns:p14="http://schemas.microsoft.com/office/powerpoint/2010/main" val="296281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4AA771-A31F-4E25-93ED-5C9560C6BAC3}"/>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10300"/>
            <a:ext cx="9141052" cy="646594"/>
          </a:xfrm>
          <a:prstGeom prst="rect">
            <a:avLst/>
          </a:prstGeom>
        </p:spPr>
      </p:pic>
      <p:sp>
        <p:nvSpPr>
          <p:cNvPr id="8" name="TextBox 7"/>
          <p:cNvSpPr txBox="1"/>
          <p:nvPr/>
        </p:nvSpPr>
        <p:spPr>
          <a:xfrm>
            <a:off x="1016000" y="-128587"/>
            <a:ext cx="7109768" cy="784830"/>
          </a:xfrm>
          <a:prstGeom prst="rect">
            <a:avLst/>
          </a:prstGeom>
          <a:noFill/>
        </p:spPr>
        <p:txBody>
          <a:bodyPr wrap="square" rtlCol="0">
            <a:spAutoFit/>
          </a:bodyPr>
          <a:lstStyle/>
          <a:p>
            <a:pPr algn="ctr">
              <a:lnSpc>
                <a:spcPct val="150000"/>
              </a:lnSpc>
            </a:pPr>
            <a:r>
              <a:rPr lang="en-US" sz="3000" b="1" dirty="0">
                <a:solidFill>
                  <a:srgbClr val="002060"/>
                </a:solidFill>
              </a:rPr>
              <a:t>Strategy 4: </a:t>
            </a:r>
            <a:r>
              <a:rPr lang="en-US" sz="3000" dirty="0">
                <a:solidFill>
                  <a:srgbClr val="002060"/>
                </a:solidFill>
                <a:latin typeface="+mj-lt"/>
              </a:rPr>
              <a:t>Use Compensatory Strategies</a:t>
            </a:r>
            <a:endParaRPr lang="en-US" sz="3600" dirty="0">
              <a:latin typeface="+mj-lt"/>
            </a:endParaRPr>
          </a:p>
        </p:txBody>
      </p:sp>
      <p:sp>
        <p:nvSpPr>
          <p:cNvPr id="7" name="TextBox 6"/>
          <p:cNvSpPr txBox="1"/>
          <p:nvPr/>
        </p:nvSpPr>
        <p:spPr>
          <a:xfrm>
            <a:off x="4425696" y="1143000"/>
            <a:ext cx="4251579" cy="3416320"/>
          </a:xfrm>
          <a:prstGeom prst="rect">
            <a:avLst/>
          </a:prstGeom>
          <a:noFill/>
        </p:spPr>
        <p:txBody>
          <a:bodyPr wrap="square" rtlCol="0">
            <a:spAutoFit/>
          </a:bodyPr>
          <a:lstStyle/>
          <a:p>
            <a:pPr marL="4572">
              <a:spcBef>
                <a:spcPts val="1200"/>
              </a:spcBef>
              <a:buClr>
                <a:srgbClr val="00B288"/>
              </a:buClr>
              <a:buSzPct val="111000"/>
            </a:pPr>
            <a:r>
              <a:rPr lang="en-US" sz="2200" b="1" dirty="0">
                <a:solidFill>
                  <a:srgbClr val="003462"/>
                </a:solidFill>
              </a:rPr>
              <a:t>Definition: </a:t>
            </a:r>
            <a:r>
              <a:rPr lang="en-US" sz="2200" dirty="0">
                <a:solidFill>
                  <a:schemeClr val="accent3">
                    <a:lumMod val="50000"/>
                  </a:schemeClr>
                </a:solidFill>
                <a:latin typeface="+mj-lt"/>
              </a:rPr>
              <a:t>Anything that helps someone remember to perform an activity or social interaction without guidance from another:</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Training</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Memory aids</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Checklists </a:t>
            </a:r>
          </a:p>
          <a:p>
            <a:pPr marL="347472" indent="-342900">
              <a:spcBef>
                <a:spcPts val="1200"/>
              </a:spcBef>
              <a:buClr>
                <a:srgbClr val="00B288"/>
              </a:buClr>
              <a:buSzPct val="111000"/>
              <a:buFont typeface="Arial" panose="020B0604020202020204" pitchFamily="34" charset="0"/>
              <a:buChar char="•"/>
            </a:pPr>
            <a:r>
              <a:rPr lang="en-US" sz="2200" dirty="0">
                <a:solidFill>
                  <a:schemeClr val="accent3">
                    <a:lumMod val="50000"/>
                  </a:schemeClr>
                </a:solidFill>
                <a:latin typeface="+mj-lt"/>
              </a:rPr>
              <a:t>Technology supports</a:t>
            </a:r>
          </a:p>
        </p:txBody>
      </p:sp>
      <p:pic>
        <p:nvPicPr>
          <p:cNvPr id="5" name="Picture 4" descr="A young man working in a bakery carrying a tray of baked goods. ">
            <a:extLst>
              <a:ext uri="{FF2B5EF4-FFF2-40B4-BE49-F238E27FC236}">
                <a16:creationId xmlns:a16="http://schemas.microsoft.com/office/drawing/2014/main" id="{D88BDA03-AAF9-4935-8802-896A3253E8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 y="621192"/>
            <a:ext cx="4125792" cy="5705856"/>
          </a:xfrm>
          <a:prstGeom prst="rect">
            <a:avLst/>
          </a:prstGeom>
        </p:spPr>
      </p:pic>
    </p:spTree>
    <p:extLst>
      <p:ext uri="{BB962C8B-B14F-4D97-AF65-F5344CB8AC3E}">
        <p14:creationId xmlns:p14="http://schemas.microsoft.com/office/powerpoint/2010/main" val="350369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33AC3C-5127-4228-B039-CC807BEC3935}"/>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72200"/>
            <a:ext cx="9141052" cy="684694"/>
          </a:xfrm>
          <a:prstGeom prst="rect">
            <a:avLst/>
          </a:prstGeom>
        </p:spPr>
      </p:pic>
      <p:sp>
        <p:nvSpPr>
          <p:cNvPr id="8" name="TextBox 7"/>
          <p:cNvSpPr txBox="1"/>
          <p:nvPr/>
        </p:nvSpPr>
        <p:spPr>
          <a:xfrm>
            <a:off x="1092200" y="-128587"/>
            <a:ext cx="6957368" cy="784830"/>
          </a:xfrm>
          <a:prstGeom prst="rect">
            <a:avLst/>
          </a:prstGeom>
          <a:noFill/>
        </p:spPr>
        <p:txBody>
          <a:bodyPr wrap="square" rtlCol="0">
            <a:spAutoFit/>
          </a:bodyPr>
          <a:lstStyle/>
          <a:p>
            <a:pPr algn="ctr">
              <a:lnSpc>
                <a:spcPct val="150000"/>
              </a:lnSpc>
            </a:pPr>
            <a:r>
              <a:rPr lang="en-US" sz="3000" b="1" dirty="0">
                <a:solidFill>
                  <a:srgbClr val="002060"/>
                </a:solidFill>
              </a:rPr>
              <a:t>Strategy 4: </a:t>
            </a:r>
            <a:r>
              <a:rPr lang="en-US" sz="3000" dirty="0">
                <a:solidFill>
                  <a:srgbClr val="002060"/>
                </a:solidFill>
                <a:latin typeface="+mj-lt"/>
              </a:rPr>
              <a:t>Use Compensatory Strategies</a:t>
            </a:r>
            <a:endParaRPr lang="en-US" sz="3600" dirty="0">
              <a:latin typeface="+mj-lt"/>
            </a:endParaRPr>
          </a:p>
        </p:txBody>
      </p:sp>
      <p:sp>
        <p:nvSpPr>
          <p:cNvPr id="7" name="TextBox 6"/>
          <p:cNvSpPr txBox="1"/>
          <p:nvPr/>
        </p:nvSpPr>
        <p:spPr>
          <a:xfrm>
            <a:off x="4425696" y="1011123"/>
            <a:ext cx="4535624" cy="5293757"/>
          </a:xfrm>
          <a:prstGeom prst="rect">
            <a:avLst/>
          </a:prstGeom>
          <a:noFill/>
        </p:spPr>
        <p:txBody>
          <a:bodyPr wrap="square" rtlCol="0">
            <a:spAutoFit/>
          </a:bodyPr>
          <a:lstStyle/>
          <a:p>
            <a:pPr marL="347472" indent="-342900">
              <a:spcBef>
                <a:spcPts val="600"/>
              </a:spcBef>
              <a:buClr>
                <a:srgbClr val="00B288"/>
              </a:buClr>
              <a:buSzPct val="111000"/>
              <a:buFont typeface="Arial" charset="0"/>
              <a:buChar char="•"/>
            </a:pPr>
            <a:r>
              <a:rPr lang="en-US" sz="2200" b="1" dirty="0">
                <a:solidFill>
                  <a:srgbClr val="003462"/>
                </a:solidFill>
              </a:rPr>
              <a:t>What the research says</a:t>
            </a:r>
          </a:p>
          <a:p>
            <a:pPr marL="804672" lvl="1" indent="-342900">
              <a:spcBef>
                <a:spcPts val="6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Checklists or other memory aids on paper, tablets, or other technology improves planning and completion of tasks.</a:t>
            </a:r>
            <a:r>
              <a:rPr lang="en-US" sz="2200" baseline="30000" dirty="0">
                <a:solidFill>
                  <a:schemeClr val="accent3">
                    <a:lumMod val="50000"/>
                  </a:schemeClr>
                </a:solidFill>
                <a:latin typeface="+mj-lt"/>
              </a:rPr>
              <a:t>12,16,17</a:t>
            </a:r>
          </a:p>
          <a:p>
            <a:pPr marL="804672" lvl="1" indent="-342900">
              <a:spcBef>
                <a:spcPts val="6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Technological devices such </a:t>
            </a:r>
            <a:br>
              <a:rPr lang="en-US" sz="2200" dirty="0">
                <a:solidFill>
                  <a:schemeClr val="accent3">
                    <a:lumMod val="50000"/>
                  </a:schemeClr>
                </a:solidFill>
                <a:latin typeface="+mj-lt"/>
              </a:rPr>
            </a:br>
            <a:r>
              <a:rPr lang="en-US" sz="2200" dirty="0">
                <a:solidFill>
                  <a:schemeClr val="accent3">
                    <a:lumMod val="50000"/>
                  </a:schemeClr>
                </a:solidFill>
                <a:latin typeface="+mj-lt"/>
              </a:rPr>
              <a:t>as walkie-talkies, laptops, </a:t>
            </a:r>
            <a:br>
              <a:rPr lang="en-US" sz="2200" dirty="0">
                <a:solidFill>
                  <a:schemeClr val="accent3">
                    <a:lumMod val="50000"/>
                  </a:schemeClr>
                </a:solidFill>
                <a:latin typeface="+mj-lt"/>
              </a:rPr>
            </a:br>
            <a:r>
              <a:rPr lang="en-US" sz="2200" dirty="0">
                <a:solidFill>
                  <a:schemeClr val="accent3">
                    <a:lumMod val="50000"/>
                  </a:schemeClr>
                </a:solidFill>
                <a:latin typeface="+mj-lt"/>
              </a:rPr>
              <a:t>and tablets support improving social communication skills.</a:t>
            </a:r>
            <a:r>
              <a:rPr lang="en-US" sz="2200" baseline="30000" dirty="0">
                <a:solidFill>
                  <a:schemeClr val="accent3">
                    <a:lumMod val="50000"/>
                  </a:schemeClr>
                </a:solidFill>
              </a:rPr>
              <a:t>12,16,17</a:t>
            </a:r>
            <a:endParaRPr lang="en-US" sz="2200" baseline="30000" dirty="0">
              <a:solidFill>
                <a:schemeClr val="accent3">
                  <a:lumMod val="50000"/>
                </a:schemeClr>
              </a:solidFill>
              <a:latin typeface="+mj-lt"/>
            </a:endParaRPr>
          </a:p>
          <a:p>
            <a:pPr marL="347472" indent="-342900">
              <a:spcBef>
                <a:spcPts val="1200"/>
              </a:spcBef>
              <a:buClr>
                <a:srgbClr val="00B288"/>
              </a:buClr>
              <a:buSzPct val="111000"/>
              <a:buFont typeface="Arial" charset="0"/>
              <a:buChar char="•"/>
            </a:pPr>
            <a:r>
              <a:rPr lang="en-US" sz="2200" b="1" dirty="0">
                <a:solidFill>
                  <a:srgbClr val="003462"/>
                </a:solidFill>
              </a:rPr>
              <a:t>Best Practice: </a:t>
            </a:r>
            <a:r>
              <a:rPr lang="en-US" sz="2200" dirty="0">
                <a:solidFill>
                  <a:schemeClr val="accent3">
                    <a:lumMod val="50000"/>
                  </a:schemeClr>
                </a:solidFill>
                <a:latin typeface="+mj-lt"/>
              </a:rPr>
              <a:t>VR counselors should work with clients to identify appropriate compensatory practices.</a:t>
            </a:r>
          </a:p>
        </p:txBody>
      </p:sp>
      <p:pic>
        <p:nvPicPr>
          <p:cNvPr id="5" name="Picture 4" descr="A young man working in an office. ">
            <a:extLst>
              <a:ext uri="{FF2B5EF4-FFF2-40B4-BE49-F238E27FC236}">
                <a16:creationId xmlns:a16="http://schemas.microsoft.com/office/drawing/2014/main" id="{DE914D10-C605-4C66-8B7C-D500B9642A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5" y="622716"/>
            <a:ext cx="4136686" cy="5705856"/>
          </a:xfrm>
          <a:prstGeom prst="rect">
            <a:avLst/>
          </a:prstGeom>
        </p:spPr>
      </p:pic>
    </p:spTree>
    <p:extLst>
      <p:ext uri="{BB962C8B-B14F-4D97-AF65-F5344CB8AC3E}">
        <p14:creationId xmlns:p14="http://schemas.microsoft.com/office/powerpoint/2010/main" val="3841836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62BB8B-0409-495C-875B-BE353D814573}"/>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4B0EA6-FE14-482F-8220-1E5D3BC059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176963"/>
            <a:ext cx="9141766" cy="680199"/>
          </a:xfrm>
          <a:prstGeom prst="rect">
            <a:avLst/>
          </a:prstGeom>
        </p:spPr>
      </p:pic>
      <p:sp>
        <p:nvSpPr>
          <p:cNvPr id="5" name="TextBox 4">
            <a:extLst>
              <a:ext uri="{FF2B5EF4-FFF2-40B4-BE49-F238E27FC236}">
                <a16:creationId xmlns:a16="http://schemas.microsoft.com/office/drawing/2014/main" id="{4E14AD35-2CEB-41C7-89DA-90295482809F}"/>
              </a:ext>
            </a:extLst>
          </p:cNvPr>
          <p:cNvSpPr txBox="1"/>
          <p:nvPr/>
        </p:nvSpPr>
        <p:spPr>
          <a:xfrm>
            <a:off x="0" y="-128587"/>
            <a:ext cx="9141768" cy="1315745"/>
          </a:xfrm>
          <a:prstGeom prst="rect">
            <a:avLst/>
          </a:prstGeom>
          <a:noFill/>
        </p:spPr>
        <p:txBody>
          <a:bodyPr wrap="square" rtlCol="0">
            <a:spAutoFit/>
          </a:bodyPr>
          <a:lstStyle/>
          <a:p>
            <a:pPr algn="ctr">
              <a:lnSpc>
                <a:spcPct val="150000"/>
              </a:lnSpc>
            </a:pPr>
            <a:r>
              <a:rPr lang="en-US" sz="2900" dirty="0">
                <a:solidFill>
                  <a:srgbClr val="002060"/>
                </a:solidFill>
                <a:latin typeface="+mj-lt"/>
              </a:rPr>
              <a:t>Citations</a:t>
            </a:r>
          </a:p>
          <a:p>
            <a:endParaRPr lang="en-US" sz="3600" dirty="0">
              <a:latin typeface="+mj-lt"/>
            </a:endParaRPr>
          </a:p>
        </p:txBody>
      </p:sp>
      <p:sp>
        <p:nvSpPr>
          <p:cNvPr id="3" name="Content Placeholder 2">
            <a:extLst>
              <a:ext uri="{FF2B5EF4-FFF2-40B4-BE49-F238E27FC236}">
                <a16:creationId xmlns:a16="http://schemas.microsoft.com/office/drawing/2014/main" id="{7680DAEB-58C3-49C6-B011-35B31AB3A18E}"/>
              </a:ext>
            </a:extLst>
          </p:cNvPr>
          <p:cNvSpPr>
            <a:spLocks noGrp="1"/>
          </p:cNvSpPr>
          <p:nvPr>
            <p:ph idx="1"/>
          </p:nvPr>
        </p:nvSpPr>
        <p:spPr>
          <a:xfrm>
            <a:off x="159798" y="949911"/>
            <a:ext cx="8868792" cy="5227052"/>
          </a:xfrm>
        </p:spPr>
        <p:txBody>
          <a:bodyPr>
            <a:normAutofit/>
          </a:bodyPr>
          <a:lstStyle/>
          <a:p>
            <a:pPr marL="284163" indent="-284163">
              <a:spcBef>
                <a:spcPts val="1200"/>
              </a:spcBef>
              <a:buClr>
                <a:srgbClr val="00B288"/>
              </a:buClr>
              <a:buSzPct val="111000"/>
              <a:buFont typeface="+mj-lt"/>
              <a:buAutoNum type="arabicPeriod"/>
            </a:pPr>
            <a:r>
              <a:rPr lang="en-US" sz="1300" dirty="0">
                <a:solidFill>
                  <a:schemeClr val="accent3">
                    <a:lumMod val="75000"/>
                  </a:schemeClr>
                </a:solidFill>
              </a:rPr>
              <a:t>Christensen, D. L., </a:t>
            </a:r>
            <a:r>
              <a:rPr lang="en-US" sz="1300" dirty="0" err="1">
                <a:solidFill>
                  <a:schemeClr val="accent3">
                    <a:lumMod val="75000"/>
                  </a:schemeClr>
                </a:solidFill>
              </a:rPr>
              <a:t>Baio</a:t>
            </a:r>
            <a:r>
              <a:rPr lang="en-US" sz="1300" dirty="0">
                <a:solidFill>
                  <a:schemeClr val="accent3">
                    <a:lumMod val="75000"/>
                  </a:schemeClr>
                </a:solidFill>
              </a:rPr>
              <a:t>, J., Braun, K. V., </a:t>
            </a:r>
            <a:r>
              <a:rPr lang="en-US" sz="1300" dirty="0" err="1">
                <a:solidFill>
                  <a:schemeClr val="accent3">
                    <a:lumMod val="75000"/>
                  </a:schemeClr>
                </a:solidFill>
              </a:rPr>
              <a:t>Bilder</a:t>
            </a:r>
            <a:r>
              <a:rPr lang="en-US" sz="1300" dirty="0">
                <a:solidFill>
                  <a:schemeClr val="accent3">
                    <a:lumMod val="75000"/>
                  </a:schemeClr>
                </a:solidFill>
              </a:rPr>
              <a:t>, D., Charles, J., Constantino, J. N.,…</a:t>
            </a:r>
            <a:r>
              <a:rPr lang="en-US" sz="1300" dirty="0" err="1">
                <a:solidFill>
                  <a:schemeClr val="accent3">
                    <a:lumMod val="75000"/>
                  </a:schemeClr>
                </a:solidFill>
              </a:rPr>
              <a:t>Yeargin</a:t>
            </a:r>
            <a:r>
              <a:rPr lang="en-US" sz="1300" dirty="0">
                <a:solidFill>
                  <a:schemeClr val="accent3">
                    <a:lumMod val="75000"/>
                  </a:schemeClr>
                </a:solidFill>
              </a:rPr>
              <a:t>-Allsopp, M. (2016). Prevalence and characteristics of autism spectrum disorder among children aged 8 years—Autism and Developmental Disabilities Monitoring Network, 11 sites, United States, 2012. MMWR Surveillance Summaries, 65(No. SS-3), 1–23. </a:t>
            </a:r>
            <a:r>
              <a:rPr lang="en-US" sz="1300" dirty="0" err="1">
                <a:solidFill>
                  <a:schemeClr val="accent3">
                    <a:lumMod val="75000"/>
                  </a:schemeClr>
                </a:solidFill>
              </a:rPr>
              <a:t>doi</a:t>
            </a:r>
            <a:r>
              <a:rPr lang="en-US" sz="1300" dirty="0">
                <a:solidFill>
                  <a:schemeClr val="accent3">
                    <a:lumMod val="75000"/>
                  </a:schemeClr>
                </a:solidFill>
              </a:rPr>
              <a:t>: http://dx.doi.org/10.15585/mmwr.ss6503a1</a:t>
            </a:r>
          </a:p>
          <a:p>
            <a:pPr marL="284163" indent="-284163">
              <a:spcBef>
                <a:spcPts val="1200"/>
              </a:spcBef>
              <a:buClr>
                <a:srgbClr val="00B288"/>
              </a:buClr>
              <a:buSzPct val="111000"/>
              <a:buFont typeface="+mj-lt"/>
              <a:buAutoNum type="arabicPeriod"/>
            </a:pPr>
            <a:r>
              <a:rPr lang="en-US" sz="1300" dirty="0">
                <a:solidFill>
                  <a:schemeClr val="accent3">
                    <a:lumMod val="75000"/>
                  </a:schemeClr>
                </a:solidFill>
              </a:rPr>
              <a:t>Roux, A. M., </a:t>
            </a:r>
            <a:r>
              <a:rPr lang="en-US" sz="1300" dirty="0" err="1">
                <a:solidFill>
                  <a:schemeClr val="accent3">
                    <a:lumMod val="75000"/>
                  </a:schemeClr>
                </a:solidFill>
              </a:rPr>
              <a:t>Rast</a:t>
            </a:r>
            <a:r>
              <a:rPr lang="en-US" sz="1300" dirty="0">
                <a:solidFill>
                  <a:schemeClr val="accent3">
                    <a:lumMod val="75000"/>
                  </a:schemeClr>
                </a:solidFill>
              </a:rPr>
              <a:t>, J. E., Anderson, K. A., &amp; Shattuck, P. T. (2017). National autism indicators report: Developmental disability services and outcomes in adulthood. Philadelphia, PA: Life Course Outcomes Program, A.J. Drexel Autism Institute, Drexel University.</a:t>
            </a:r>
          </a:p>
          <a:p>
            <a:pPr marL="284163" indent="-284163">
              <a:spcBef>
                <a:spcPts val="1200"/>
              </a:spcBef>
              <a:buClr>
                <a:srgbClr val="00B288"/>
              </a:buClr>
              <a:buSzPct val="111000"/>
              <a:buFont typeface="+mj-lt"/>
              <a:buAutoNum type="arabicPeriod"/>
            </a:pPr>
            <a:r>
              <a:rPr lang="en-US" sz="1300" dirty="0">
                <a:solidFill>
                  <a:schemeClr val="accent3">
                    <a:lumMod val="75000"/>
                  </a:schemeClr>
                </a:solidFill>
              </a:rPr>
              <a:t>Centers for Disease Control and Prevention, Division of Birth Defects, National Center on Birth Defects and Developmental Disabilities. (2017). Autism spectrum disorder (ASD) data and statistics. Retrieved from https://www.cdc.gov/ncbddd/autism/data.html</a:t>
            </a:r>
          </a:p>
          <a:p>
            <a:pPr marL="284163" indent="-284163">
              <a:spcBef>
                <a:spcPts val="1200"/>
              </a:spcBef>
              <a:buClr>
                <a:srgbClr val="00B288"/>
              </a:buClr>
              <a:buSzPct val="111000"/>
              <a:buFont typeface="+mj-lt"/>
              <a:buAutoNum type="arabicPeriod"/>
            </a:pPr>
            <a:r>
              <a:rPr lang="en-US" sz="1300" dirty="0">
                <a:solidFill>
                  <a:schemeClr val="accent3">
                    <a:lumMod val="75000"/>
                  </a:schemeClr>
                </a:solidFill>
              </a:rPr>
              <a:t>Brock, M., Hughes, D., &amp; Searcy, K. L. (</a:t>
            </a:r>
            <a:r>
              <a:rPr lang="en-US" sz="1300" dirty="0" err="1">
                <a:solidFill>
                  <a:schemeClr val="accent3">
                    <a:lumMod val="75000"/>
                  </a:schemeClr>
                </a:solidFill>
              </a:rPr>
              <a:t>n.d.</a:t>
            </a:r>
            <a:r>
              <a:rPr lang="en-US" sz="1300" dirty="0">
                <a:solidFill>
                  <a:schemeClr val="accent3">
                    <a:lumMod val="75000"/>
                  </a:schemeClr>
                </a:solidFill>
              </a:rPr>
              <a:t>). Workplace communication: Supporting young adults with autism to successful jobs [PowerPoint]. Retrieved from  http://www.asha.org/Events/convention/handouts/2011/Brock-Hughes-Searcy/</a:t>
            </a:r>
          </a:p>
          <a:p>
            <a:pPr marL="284163" indent="-284163">
              <a:spcBef>
                <a:spcPts val="1200"/>
              </a:spcBef>
              <a:buClr>
                <a:srgbClr val="00B288"/>
              </a:buClr>
              <a:buSzPct val="111000"/>
              <a:buFont typeface="+mj-lt"/>
              <a:buAutoNum type="arabicPeriod"/>
            </a:pPr>
            <a:r>
              <a:rPr lang="en-US" sz="1300" dirty="0">
                <a:solidFill>
                  <a:schemeClr val="accent3">
                    <a:lumMod val="75000"/>
                  </a:schemeClr>
                </a:solidFill>
              </a:rPr>
              <a:t>Morgan, L., </a:t>
            </a:r>
            <a:r>
              <a:rPr lang="en-US" sz="1300" dirty="0" err="1">
                <a:solidFill>
                  <a:schemeClr val="accent3">
                    <a:lumMod val="75000"/>
                  </a:schemeClr>
                </a:solidFill>
              </a:rPr>
              <a:t>Leatzow</a:t>
            </a:r>
            <a:r>
              <a:rPr lang="en-US" sz="1300" dirty="0">
                <a:solidFill>
                  <a:schemeClr val="accent3">
                    <a:lumMod val="75000"/>
                  </a:schemeClr>
                </a:solidFill>
              </a:rPr>
              <a:t>, A., Clark, S., &amp; </a:t>
            </a:r>
            <a:r>
              <a:rPr lang="en-US" sz="1300" dirty="0" err="1">
                <a:solidFill>
                  <a:schemeClr val="accent3">
                    <a:lumMod val="75000"/>
                  </a:schemeClr>
                </a:solidFill>
              </a:rPr>
              <a:t>Siller</a:t>
            </a:r>
            <a:r>
              <a:rPr lang="en-US" sz="1300" dirty="0">
                <a:solidFill>
                  <a:schemeClr val="accent3">
                    <a:lumMod val="75000"/>
                  </a:schemeClr>
                </a:solidFill>
              </a:rPr>
              <a:t>, M. (2014). Interview skills for adults with autism spectrum disorder: A pilot randomized controlled trial. Journal of Autism and Developmental Disorders, 44(9), 2290–2300.</a:t>
            </a:r>
          </a:p>
          <a:p>
            <a:pPr marL="284163" indent="-284163">
              <a:spcBef>
                <a:spcPts val="1200"/>
              </a:spcBef>
              <a:buClr>
                <a:srgbClr val="00B288"/>
              </a:buClr>
              <a:buSzPct val="111000"/>
              <a:buFont typeface="+mj-lt"/>
              <a:buAutoNum type="arabicPeriod"/>
            </a:pPr>
            <a:r>
              <a:rPr lang="en-US" sz="1300" dirty="0">
                <a:solidFill>
                  <a:schemeClr val="accent3">
                    <a:lumMod val="75000"/>
                  </a:schemeClr>
                </a:solidFill>
              </a:rPr>
              <a:t>Smith, M. J., Fleming, M. F., Wright, M. A., </a:t>
            </a:r>
            <a:r>
              <a:rPr lang="en-US" sz="1300" dirty="0" err="1">
                <a:solidFill>
                  <a:schemeClr val="accent3">
                    <a:lumMod val="75000"/>
                  </a:schemeClr>
                </a:solidFill>
              </a:rPr>
              <a:t>Losh</a:t>
            </a:r>
            <a:r>
              <a:rPr lang="en-US" sz="1300" dirty="0">
                <a:solidFill>
                  <a:schemeClr val="accent3">
                    <a:lumMod val="75000"/>
                  </a:schemeClr>
                </a:solidFill>
              </a:rPr>
              <a:t>, M., </a:t>
            </a:r>
            <a:r>
              <a:rPr lang="en-US" sz="1300" dirty="0" err="1">
                <a:solidFill>
                  <a:schemeClr val="accent3">
                    <a:lumMod val="75000"/>
                  </a:schemeClr>
                </a:solidFill>
              </a:rPr>
              <a:t>Humm</a:t>
            </a:r>
            <a:r>
              <a:rPr lang="en-US" sz="1300" dirty="0">
                <a:solidFill>
                  <a:schemeClr val="accent3">
                    <a:lumMod val="75000"/>
                  </a:schemeClr>
                </a:solidFill>
              </a:rPr>
              <a:t>, L. B., Olsen, D., &amp; Bell, M. D. (2015). Brief report: Vocational outcomes for young adults with autism spectrum disorders at six months after virtual reality job interview training. Journal of Autism and Developmental Disorders, 45(10), 3364–3369. </a:t>
            </a:r>
          </a:p>
          <a:p>
            <a:pPr marL="284163" indent="-284163">
              <a:spcBef>
                <a:spcPts val="1200"/>
              </a:spcBef>
              <a:buClr>
                <a:srgbClr val="00B288"/>
              </a:buClr>
              <a:buSzPct val="111000"/>
              <a:buFont typeface="+mj-lt"/>
              <a:buAutoNum type="arabicPeriod"/>
            </a:pPr>
            <a:r>
              <a:rPr lang="en-US" sz="1300" dirty="0">
                <a:solidFill>
                  <a:schemeClr val="accent3">
                    <a:lumMod val="75000"/>
                  </a:schemeClr>
                </a:solidFill>
              </a:rPr>
              <a:t>Strickland, D., Coles, C., &amp; Southern, L. (2013). </a:t>
            </a:r>
            <a:r>
              <a:rPr lang="en-US" sz="1300" dirty="0" err="1">
                <a:solidFill>
                  <a:schemeClr val="accent3">
                    <a:lumMod val="75000"/>
                  </a:schemeClr>
                </a:solidFill>
              </a:rPr>
              <a:t>JobTIPS</a:t>
            </a:r>
            <a:r>
              <a:rPr lang="en-US" sz="1300" dirty="0">
                <a:solidFill>
                  <a:schemeClr val="accent3">
                    <a:lumMod val="75000"/>
                  </a:schemeClr>
                </a:solidFill>
              </a:rPr>
              <a:t>: A transition to employment program for individuals with autism spectrum disorders. Journal of Autism and Developmental Disorders, 43(10), 2472–2483.</a:t>
            </a:r>
          </a:p>
          <a:p>
            <a:pPr marL="284163" indent="-284163">
              <a:spcBef>
                <a:spcPts val="1200"/>
              </a:spcBef>
              <a:buClr>
                <a:srgbClr val="00B288"/>
              </a:buClr>
              <a:buSzPct val="111000"/>
              <a:buFont typeface="+mj-lt"/>
              <a:buAutoNum type="arabicPeriod"/>
            </a:pPr>
            <a:r>
              <a:rPr lang="en-US" sz="1300" dirty="0" err="1">
                <a:solidFill>
                  <a:schemeClr val="accent3">
                    <a:lumMod val="75000"/>
                  </a:schemeClr>
                </a:solidFill>
              </a:rPr>
              <a:t>Bonete</a:t>
            </a:r>
            <a:r>
              <a:rPr lang="en-US" sz="1300" dirty="0">
                <a:solidFill>
                  <a:schemeClr val="accent3">
                    <a:lumMod val="75000"/>
                  </a:schemeClr>
                </a:solidFill>
              </a:rPr>
              <a:t>, S., </a:t>
            </a:r>
            <a:r>
              <a:rPr lang="en-US" sz="1300" dirty="0" err="1">
                <a:solidFill>
                  <a:schemeClr val="accent3">
                    <a:lumMod val="75000"/>
                  </a:schemeClr>
                </a:solidFill>
              </a:rPr>
              <a:t>Calero</a:t>
            </a:r>
            <a:r>
              <a:rPr lang="en-US" sz="1300" dirty="0">
                <a:solidFill>
                  <a:schemeClr val="accent3">
                    <a:lumMod val="75000"/>
                  </a:schemeClr>
                </a:solidFill>
              </a:rPr>
              <a:t>, M. D., &amp; Fernandez-Parra, A. (2015). Group training in interpersonal problem-solving skills for workplace adaptation of adolescents and adults with Asperger syndrome: A preliminary study. Autism: The International Journal of Research and Practice, 19(4), 409–420.</a:t>
            </a:r>
          </a:p>
          <a:p>
            <a:pPr marL="342900" indent="-342900">
              <a:spcBef>
                <a:spcPts val="1200"/>
              </a:spcBef>
              <a:buClr>
                <a:srgbClr val="00B288"/>
              </a:buClr>
              <a:buSzPct val="111000"/>
              <a:buFont typeface="Arial" charset="0"/>
              <a:buChar char="•"/>
            </a:pPr>
            <a:endParaRPr lang="en-US" sz="1400" dirty="0"/>
          </a:p>
        </p:txBody>
      </p:sp>
    </p:spTree>
    <p:extLst>
      <p:ext uri="{BB962C8B-B14F-4D97-AF65-F5344CB8AC3E}">
        <p14:creationId xmlns:p14="http://schemas.microsoft.com/office/powerpoint/2010/main" val="151311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BCA5DB-0D94-4358-91ED-4C5B389CF1CB}"/>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4B0EA6-FE14-482F-8220-1E5D3BC059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176963"/>
            <a:ext cx="9141766" cy="680199"/>
          </a:xfrm>
          <a:prstGeom prst="rect">
            <a:avLst/>
          </a:prstGeom>
        </p:spPr>
      </p:pic>
      <p:sp>
        <p:nvSpPr>
          <p:cNvPr id="5" name="TextBox 4">
            <a:extLst>
              <a:ext uri="{FF2B5EF4-FFF2-40B4-BE49-F238E27FC236}">
                <a16:creationId xmlns:a16="http://schemas.microsoft.com/office/drawing/2014/main" id="{4E14AD35-2CEB-41C7-89DA-90295482809F}"/>
              </a:ext>
            </a:extLst>
          </p:cNvPr>
          <p:cNvSpPr txBox="1"/>
          <p:nvPr/>
        </p:nvSpPr>
        <p:spPr>
          <a:xfrm>
            <a:off x="0" y="-128587"/>
            <a:ext cx="9141768" cy="692626"/>
          </a:xfrm>
          <a:prstGeom prst="rect">
            <a:avLst/>
          </a:prstGeom>
          <a:noFill/>
        </p:spPr>
        <p:txBody>
          <a:bodyPr wrap="square" rtlCol="0">
            <a:spAutoFit/>
          </a:bodyPr>
          <a:lstStyle/>
          <a:p>
            <a:pPr algn="ctr">
              <a:lnSpc>
                <a:spcPct val="150000"/>
              </a:lnSpc>
            </a:pPr>
            <a:r>
              <a:rPr lang="en-US" sz="2900" dirty="0">
                <a:solidFill>
                  <a:srgbClr val="002060"/>
                </a:solidFill>
                <a:latin typeface="+mj-lt"/>
              </a:rPr>
              <a:t>Citations</a:t>
            </a:r>
            <a:endParaRPr lang="en-US" sz="3600" dirty="0">
              <a:latin typeface="+mj-lt"/>
            </a:endParaRPr>
          </a:p>
        </p:txBody>
      </p:sp>
      <p:sp>
        <p:nvSpPr>
          <p:cNvPr id="3" name="Content Placeholder 2">
            <a:extLst>
              <a:ext uri="{FF2B5EF4-FFF2-40B4-BE49-F238E27FC236}">
                <a16:creationId xmlns:a16="http://schemas.microsoft.com/office/drawing/2014/main" id="{7680DAEB-58C3-49C6-B011-35B31AB3A18E}"/>
              </a:ext>
            </a:extLst>
          </p:cNvPr>
          <p:cNvSpPr>
            <a:spLocks noGrp="1"/>
          </p:cNvSpPr>
          <p:nvPr>
            <p:ph idx="1"/>
          </p:nvPr>
        </p:nvSpPr>
        <p:spPr>
          <a:xfrm>
            <a:off x="159798" y="949911"/>
            <a:ext cx="8868792" cy="5227052"/>
          </a:xfrm>
        </p:spPr>
        <p:txBody>
          <a:bodyPr>
            <a:normAutofit/>
          </a:bodyPr>
          <a:lstStyle/>
          <a:p>
            <a:pPr marL="342900" indent="-342900">
              <a:spcBef>
                <a:spcPts val="1200"/>
              </a:spcBef>
              <a:buClr>
                <a:srgbClr val="00B288"/>
              </a:buClr>
              <a:buSzPct val="111000"/>
              <a:buFont typeface="+mj-lt"/>
              <a:buAutoNum type="arabicPeriod" startAt="9"/>
            </a:pPr>
            <a:r>
              <a:rPr lang="en-US" sz="1300" dirty="0">
                <a:solidFill>
                  <a:schemeClr val="accent3">
                    <a:lumMod val="75000"/>
                  </a:schemeClr>
                </a:solidFill>
              </a:rPr>
              <a:t>Hillier, A. J., Fish, T., Siegel, J. H., &amp; </a:t>
            </a:r>
            <a:r>
              <a:rPr lang="en-US" sz="1300" dirty="0" err="1">
                <a:solidFill>
                  <a:schemeClr val="accent3">
                    <a:lumMod val="75000"/>
                  </a:schemeClr>
                </a:solidFill>
              </a:rPr>
              <a:t>Beversdorf</a:t>
            </a:r>
            <a:r>
              <a:rPr lang="en-US" sz="1300" dirty="0">
                <a:solidFill>
                  <a:schemeClr val="accent3">
                    <a:lumMod val="75000"/>
                  </a:schemeClr>
                </a:solidFill>
              </a:rPr>
              <a:t>, D. Q. (2011). Social and vocational skills training reduces self-reported anxiety and depression among young adults on the autism spectrum. Journal of Developmental and Physical Disabilities, 23, 267–276. </a:t>
            </a:r>
          </a:p>
          <a:p>
            <a:pPr marL="342900" indent="-342900">
              <a:spcBef>
                <a:spcPts val="1200"/>
              </a:spcBef>
              <a:buClr>
                <a:srgbClr val="00B288"/>
              </a:buClr>
              <a:buSzPct val="111000"/>
              <a:buFont typeface="+mj-lt"/>
              <a:buAutoNum type="arabicPeriod" startAt="9"/>
            </a:pPr>
            <a:r>
              <a:rPr lang="en-US" sz="1300" dirty="0">
                <a:solidFill>
                  <a:schemeClr val="accent3">
                    <a:lumMod val="75000"/>
                  </a:schemeClr>
                </a:solidFill>
              </a:rPr>
              <a:t>Gilson, C. B., &amp; Carter, E. W. (2016). Promoting social interactions and job independence for college students with autism or intellectual disability: A pilot study. Journal of Autism and Developmental Disorders, 46(11), 3583–3596.</a:t>
            </a:r>
          </a:p>
          <a:p>
            <a:pPr marL="342900" indent="-342900">
              <a:spcBef>
                <a:spcPts val="1200"/>
              </a:spcBef>
              <a:buClr>
                <a:srgbClr val="00B288"/>
              </a:buClr>
              <a:buSzPct val="111000"/>
              <a:buFont typeface="+mj-lt"/>
              <a:buAutoNum type="arabicPeriod" startAt="9"/>
            </a:pPr>
            <a:r>
              <a:rPr lang="en-US" sz="1300" dirty="0" err="1">
                <a:solidFill>
                  <a:schemeClr val="accent3">
                    <a:lumMod val="75000"/>
                  </a:schemeClr>
                </a:solidFill>
              </a:rPr>
              <a:t>Lynas</a:t>
            </a:r>
            <a:r>
              <a:rPr lang="en-US" sz="1300" dirty="0">
                <a:solidFill>
                  <a:schemeClr val="accent3">
                    <a:lumMod val="75000"/>
                  </a:schemeClr>
                </a:solidFill>
              </a:rPr>
              <a:t> L. (2014). Project ABLE (Autism: Building Links to Employment): A specialist employment service for young people and adults with an autism spectrum condition. Journal of Vocational Rehabilitation, 41(1), 13–21.</a:t>
            </a:r>
          </a:p>
          <a:p>
            <a:pPr marL="342900" indent="-342900">
              <a:spcBef>
                <a:spcPts val="1200"/>
              </a:spcBef>
              <a:buClr>
                <a:srgbClr val="00B288"/>
              </a:buClr>
              <a:buSzPct val="111000"/>
              <a:buFont typeface="+mj-lt"/>
              <a:buAutoNum type="arabicPeriod" startAt="9"/>
            </a:pPr>
            <a:r>
              <a:rPr lang="en-US" sz="1300" dirty="0">
                <a:solidFill>
                  <a:schemeClr val="accent3">
                    <a:lumMod val="75000"/>
                  </a:schemeClr>
                </a:solidFill>
              </a:rPr>
              <a:t>Wehman, P., Lau, S., </a:t>
            </a:r>
            <a:r>
              <a:rPr lang="en-US" sz="1300" dirty="0" err="1">
                <a:solidFill>
                  <a:schemeClr val="accent3">
                    <a:lumMod val="75000"/>
                  </a:schemeClr>
                </a:solidFill>
              </a:rPr>
              <a:t>Molinelli</a:t>
            </a:r>
            <a:r>
              <a:rPr lang="en-US" sz="1300" dirty="0">
                <a:solidFill>
                  <a:schemeClr val="accent3">
                    <a:lumMod val="75000"/>
                  </a:schemeClr>
                </a:solidFill>
              </a:rPr>
              <a:t>, A., Brooke, V., Thompson, K., Moore, C., &amp; West, M. (2012). Supported employment for young adults with autism spectrum disorder: Preliminary data. Research and Practice for Persons with Severe Disabilities, 37(3), 160–169.</a:t>
            </a:r>
          </a:p>
          <a:p>
            <a:pPr marL="342900" indent="-342900">
              <a:spcBef>
                <a:spcPts val="1200"/>
              </a:spcBef>
              <a:buClr>
                <a:srgbClr val="00B288"/>
              </a:buClr>
              <a:buSzPct val="111000"/>
              <a:buFont typeface="+mj-lt"/>
              <a:buAutoNum type="arabicPeriod" startAt="9"/>
            </a:pPr>
            <a:r>
              <a:rPr lang="en-US" sz="1300" dirty="0">
                <a:solidFill>
                  <a:schemeClr val="accent3">
                    <a:lumMod val="75000"/>
                  </a:schemeClr>
                </a:solidFill>
              </a:rPr>
              <a:t>Williams, A. (2013). Guide to effective employment programs. Austin, TX: SEDL. Retrieved from https://kter.org/resources/guide-effective-employment-programs-vr-service-models-individual-asd</a:t>
            </a:r>
          </a:p>
          <a:p>
            <a:pPr marL="342900" indent="-342900">
              <a:spcBef>
                <a:spcPts val="1200"/>
              </a:spcBef>
              <a:buClr>
                <a:srgbClr val="00B288"/>
              </a:buClr>
              <a:buSzPct val="111000"/>
              <a:buFont typeface="+mj-lt"/>
              <a:buAutoNum type="arabicPeriod" startAt="9"/>
            </a:pPr>
            <a:r>
              <a:rPr lang="en-US" sz="1300" dirty="0">
                <a:solidFill>
                  <a:schemeClr val="accent3">
                    <a:lumMod val="75000"/>
                  </a:schemeClr>
                </a:solidFill>
              </a:rPr>
              <a:t>Westbrook, J., Nye, C., Fong, C., Wan, J., </a:t>
            </a:r>
            <a:r>
              <a:rPr lang="en-US" sz="1300" dirty="0" err="1">
                <a:solidFill>
                  <a:schemeClr val="accent3">
                    <a:lumMod val="75000"/>
                  </a:schemeClr>
                </a:solidFill>
              </a:rPr>
              <a:t>Cortopassi</a:t>
            </a:r>
            <a:r>
              <a:rPr lang="en-US" sz="1300" dirty="0">
                <a:solidFill>
                  <a:schemeClr val="accent3">
                    <a:lumMod val="75000"/>
                  </a:schemeClr>
                </a:solidFill>
              </a:rPr>
              <a:t>, T., &amp; Martin F. (2012). Adult employment assistance for persons with autism spectrum disorders: Effects on employment outcomes. Campbell Systematic Reviews, 5.</a:t>
            </a:r>
          </a:p>
          <a:p>
            <a:pPr marL="342900" indent="-342900">
              <a:spcBef>
                <a:spcPts val="1200"/>
              </a:spcBef>
              <a:buClr>
                <a:srgbClr val="00B288"/>
              </a:buClr>
              <a:buSzPct val="111000"/>
              <a:buFont typeface="+mj-lt"/>
              <a:buAutoNum type="arabicPeriod" startAt="9"/>
            </a:pPr>
            <a:r>
              <a:rPr lang="en-US" sz="1300" dirty="0" err="1">
                <a:solidFill>
                  <a:schemeClr val="accent3">
                    <a:lumMod val="75000"/>
                  </a:schemeClr>
                </a:solidFill>
              </a:rPr>
              <a:t>Hagner</a:t>
            </a:r>
            <a:r>
              <a:rPr lang="en-US" sz="1300" dirty="0">
                <a:solidFill>
                  <a:schemeClr val="accent3">
                    <a:lumMod val="75000"/>
                  </a:schemeClr>
                </a:solidFill>
              </a:rPr>
              <a:t>, D.,  Kurtz, A., Cloutier, H.,  </a:t>
            </a:r>
            <a:r>
              <a:rPr lang="en-US" sz="1300" dirty="0" err="1">
                <a:solidFill>
                  <a:schemeClr val="accent3">
                    <a:lumMod val="75000"/>
                  </a:schemeClr>
                </a:solidFill>
              </a:rPr>
              <a:t>Arakelian</a:t>
            </a:r>
            <a:r>
              <a:rPr lang="en-US" sz="1300" dirty="0">
                <a:solidFill>
                  <a:schemeClr val="accent3">
                    <a:lumMod val="75000"/>
                  </a:schemeClr>
                </a:solidFill>
              </a:rPr>
              <a:t>, C., Brucker, D. L. (2012). Outcomes of a family-centered transition process for students with autism spectrum disorders. Focus on Autism and Other Developmental Disabilities, 27(1), 42–50.</a:t>
            </a:r>
          </a:p>
          <a:p>
            <a:pPr marL="342900" indent="-342900">
              <a:spcBef>
                <a:spcPts val="1200"/>
              </a:spcBef>
              <a:buClr>
                <a:srgbClr val="00B288"/>
              </a:buClr>
              <a:buSzPct val="111000"/>
              <a:buFont typeface="+mj-lt"/>
              <a:buAutoNum type="arabicPeriod" startAt="9"/>
            </a:pPr>
            <a:r>
              <a:rPr lang="en-US" sz="1300" dirty="0">
                <a:solidFill>
                  <a:schemeClr val="accent3">
                    <a:lumMod val="75000"/>
                  </a:schemeClr>
                </a:solidFill>
              </a:rPr>
              <a:t>Foley, B. E., &amp; Staples, A. H. (2003). Developing augmentative and alternative communication (AAC) and literacy interventions in a supported employment setting. Topics in Language Disorders, 23(4), 325–343.</a:t>
            </a:r>
          </a:p>
          <a:p>
            <a:pPr marL="342900" indent="-342900">
              <a:spcBef>
                <a:spcPts val="1200"/>
              </a:spcBef>
              <a:buClr>
                <a:srgbClr val="00B288"/>
              </a:buClr>
              <a:buSzPct val="111000"/>
              <a:buFont typeface="+mj-lt"/>
              <a:buAutoNum type="arabicPeriod" startAt="9"/>
            </a:pPr>
            <a:r>
              <a:rPr lang="en-US" sz="1300" dirty="0">
                <a:solidFill>
                  <a:schemeClr val="accent3">
                    <a:lumMod val="75000"/>
                  </a:schemeClr>
                </a:solidFill>
              </a:rPr>
              <a:t>Hill, D. A., Belcher, L., </a:t>
            </a:r>
            <a:r>
              <a:rPr lang="en-US" sz="1300" dirty="0" err="1">
                <a:solidFill>
                  <a:schemeClr val="accent3">
                    <a:lumMod val="75000"/>
                  </a:schemeClr>
                </a:solidFill>
              </a:rPr>
              <a:t>Brigman</a:t>
            </a:r>
            <a:r>
              <a:rPr lang="en-US" sz="1300" dirty="0">
                <a:solidFill>
                  <a:schemeClr val="accent3">
                    <a:lumMod val="75000"/>
                  </a:schemeClr>
                </a:solidFill>
              </a:rPr>
              <a:t>, H. E., Renner, S., &amp; Stephens, B. (2013). The Apple iPad ™ as an innovative employment support for young adults with autism spectrum disorder and other developmental disabilities. Journal of Applied Rehabilitation Counseling, 44(1), 28–37.</a:t>
            </a:r>
          </a:p>
        </p:txBody>
      </p:sp>
    </p:spTree>
    <p:extLst>
      <p:ext uri="{BB962C8B-B14F-4D97-AF65-F5344CB8AC3E}">
        <p14:creationId xmlns:p14="http://schemas.microsoft.com/office/powerpoint/2010/main" val="235646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2BF23B-6219-4BA3-BA3A-AC2EAFE79C6E}"/>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1" y="6311270"/>
            <a:ext cx="9141052" cy="546730"/>
          </a:xfrm>
          <a:prstGeom prst="rect">
            <a:avLst/>
          </a:prstGeom>
        </p:spPr>
      </p:pic>
      <p:sp>
        <p:nvSpPr>
          <p:cNvPr id="7" name="TextBox 6"/>
          <p:cNvSpPr txBox="1"/>
          <p:nvPr/>
        </p:nvSpPr>
        <p:spPr>
          <a:xfrm>
            <a:off x="4425696" y="1089732"/>
            <a:ext cx="4256665" cy="4847481"/>
          </a:xfrm>
          <a:prstGeom prst="rect">
            <a:avLst/>
          </a:prstGeom>
          <a:noFill/>
        </p:spPr>
        <p:txBody>
          <a:bodyPr wrap="square" rtlCol="0">
            <a:spAutoFit/>
          </a:bodyPr>
          <a:lstStyle/>
          <a:p>
            <a:pPr lvl="0">
              <a:spcBef>
                <a:spcPts val="1800"/>
              </a:spcBef>
              <a:buClr>
                <a:srgbClr val="00B288"/>
              </a:buClr>
              <a:buSzPct val="111000"/>
            </a:pPr>
            <a:r>
              <a:rPr lang="en-US" sz="2200" b="1" dirty="0">
                <a:solidFill>
                  <a:srgbClr val="003462"/>
                </a:solidFill>
              </a:rPr>
              <a:t>At the end of this presentation, you will be able to:</a:t>
            </a:r>
          </a:p>
          <a:p>
            <a:pPr marL="342900" lvl="0" indent="-342900">
              <a:spcBef>
                <a:spcPts val="1800"/>
              </a:spcBef>
              <a:buClr>
                <a:srgbClr val="00B288"/>
              </a:buClr>
              <a:buSzPct val="111000"/>
              <a:buFont typeface="Arial" charset="0"/>
              <a:buChar char="•"/>
            </a:pPr>
            <a:r>
              <a:rPr lang="en-US" sz="2200" b="1" dirty="0">
                <a:solidFill>
                  <a:srgbClr val="003462"/>
                </a:solidFill>
              </a:rPr>
              <a:t>Identify </a:t>
            </a:r>
            <a:r>
              <a:rPr lang="en-US" sz="2200" dirty="0">
                <a:solidFill>
                  <a:schemeClr val="accent3">
                    <a:lumMod val="50000"/>
                  </a:schemeClr>
                </a:solidFill>
                <a:latin typeface="+mj-lt"/>
              </a:rPr>
              <a:t>the variability of how autism spectrum disorder (ASD) is expressed.</a:t>
            </a:r>
          </a:p>
          <a:p>
            <a:pPr marL="342900" lvl="0" indent="-342900">
              <a:spcBef>
                <a:spcPts val="1800"/>
              </a:spcBef>
              <a:buClr>
                <a:srgbClr val="00B288"/>
              </a:buClr>
              <a:buSzPct val="111000"/>
              <a:buFont typeface="Arial" charset="0"/>
              <a:buChar char="•"/>
            </a:pPr>
            <a:r>
              <a:rPr lang="en-US" sz="2200" b="1" dirty="0">
                <a:solidFill>
                  <a:srgbClr val="003462"/>
                </a:solidFill>
              </a:rPr>
              <a:t>Describe</a:t>
            </a:r>
            <a:r>
              <a:rPr lang="en-US" sz="2200" dirty="0">
                <a:solidFill>
                  <a:srgbClr val="003462"/>
                </a:solidFill>
                <a:latin typeface="+mj-lt"/>
              </a:rPr>
              <a:t> </a:t>
            </a:r>
            <a:r>
              <a:rPr lang="en-US" sz="2200" dirty="0">
                <a:solidFill>
                  <a:schemeClr val="accent3">
                    <a:lumMod val="50000"/>
                  </a:schemeClr>
                </a:solidFill>
                <a:latin typeface="+mj-lt"/>
              </a:rPr>
              <a:t>the variation of ASD and how that affects obtaining and maintaining employment.</a:t>
            </a:r>
          </a:p>
          <a:p>
            <a:pPr marL="342900" lvl="0" indent="-342900">
              <a:spcBef>
                <a:spcPts val="1800"/>
              </a:spcBef>
              <a:buClr>
                <a:srgbClr val="00B288"/>
              </a:buClr>
              <a:buSzPct val="111000"/>
              <a:buFont typeface="Arial" charset="0"/>
              <a:buChar char="•"/>
            </a:pPr>
            <a:r>
              <a:rPr lang="en-US" sz="2200" b="1" dirty="0">
                <a:solidFill>
                  <a:srgbClr val="003462"/>
                </a:solidFill>
              </a:rPr>
              <a:t>Identify </a:t>
            </a:r>
            <a:r>
              <a:rPr lang="en-US" sz="2200" dirty="0">
                <a:solidFill>
                  <a:schemeClr val="accent3">
                    <a:lumMod val="50000"/>
                  </a:schemeClr>
                </a:solidFill>
              </a:rPr>
              <a:t>research-based recommendations for vocational rehabilitation (VR) counselors serving adults with autism. </a:t>
            </a:r>
            <a:endParaRPr lang="en-US" sz="2200" dirty="0">
              <a:solidFill>
                <a:schemeClr val="accent3">
                  <a:lumMod val="50000"/>
                </a:schemeClr>
              </a:solidFill>
              <a:latin typeface="+mj-lt"/>
            </a:endParaRPr>
          </a:p>
        </p:txBody>
      </p:sp>
      <p:sp>
        <p:nvSpPr>
          <p:cNvPr id="8" name="TextBox 7"/>
          <p:cNvSpPr txBox="1"/>
          <p:nvPr/>
        </p:nvSpPr>
        <p:spPr>
          <a:xfrm>
            <a:off x="2591" y="-128587"/>
            <a:ext cx="9141768" cy="713272"/>
          </a:xfrm>
          <a:prstGeom prst="rect">
            <a:avLst/>
          </a:prstGeom>
          <a:noFill/>
        </p:spPr>
        <p:txBody>
          <a:bodyPr wrap="square" rtlCol="0">
            <a:spAutoFit/>
          </a:bodyPr>
          <a:lstStyle/>
          <a:p>
            <a:pPr algn="ctr">
              <a:lnSpc>
                <a:spcPct val="150000"/>
              </a:lnSpc>
            </a:pPr>
            <a:r>
              <a:rPr lang="en-US" sz="3000" dirty="0">
                <a:solidFill>
                  <a:srgbClr val="002060"/>
                </a:solidFill>
                <a:latin typeface="+mj-lt"/>
              </a:rPr>
              <a:t>Learning Objectives</a:t>
            </a:r>
            <a:endParaRPr lang="en-US" sz="3600" dirty="0">
              <a:latin typeface="+mj-lt"/>
            </a:endParaRPr>
          </a:p>
        </p:txBody>
      </p:sp>
      <p:sp>
        <p:nvSpPr>
          <p:cNvPr id="3" name="TextBox 2">
            <a:extLst>
              <a:ext uri="{FF2B5EF4-FFF2-40B4-BE49-F238E27FC236}">
                <a16:creationId xmlns:a16="http://schemas.microsoft.com/office/drawing/2014/main" id="{01AD90E0-8B0B-DE4F-9FE7-17CB2A27985E}"/>
              </a:ext>
            </a:extLst>
          </p:cNvPr>
          <p:cNvSpPr txBox="1"/>
          <p:nvPr/>
        </p:nvSpPr>
        <p:spPr>
          <a:xfrm>
            <a:off x="10575235" y="5078896"/>
            <a:ext cx="184731" cy="369332"/>
          </a:xfrm>
          <a:prstGeom prst="rect">
            <a:avLst/>
          </a:prstGeom>
          <a:noFill/>
        </p:spPr>
        <p:txBody>
          <a:bodyPr wrap="none" rtlCol="0">
            <a:spAutoFit/>
          </a:bodyPr>
          <a:lstStyle/>
          <a:p>
            <a:endParaRPr lang="en-US" dirty="0"/>
          </a:p>
        </p:txBody>
      </p:sp>
      <p:pic>
        <p:nvPicPr>
          <p:cNvPr id="5" name="Picture 4" descr="Professional woman holding a folder.">
            <a:extLst>
              <a:ext uri="{FF2B5EF4-FFF2-40B4-BE49-F238E27FC236}">
                <a16:creationId xmlns:a16="http://schemas.microsoft.com/office/drawing/2014/main" id="{2C34810B-F614-41D4-80A1-44FEBA5EB1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1" y="623702"/>
            <a:ext cx="4280557" cy="5696712"/>
          </a:xfrm>
          <a:prstGeom prst="rect">
            <a:avLst/>
          </a:prstGeom>
        </p:spPr>
      </p:pic>
    </p:spTree>
    <p:extLst>
      <p:ext uri="{BB962C8B-B14F-4D97-AF65-F5344CB8AC3E}">
        <p14:creationId xmlns:p14="http://schemas.microsoft.com/office/powerpoint/2010/main" val="62867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oman speaking to another with her arm on her shoulder.">
            <a:extLst>
              <a:ext uri="{FF2B5EF4-FFF2-40B4-BE49-F238E27FC236}">
                <a16:creationId xmlns:a16="http://schemas.microsoft.com/office/drawing/2014/main" id="{4560D5B7-D85B-4E72-A12C-1D6667BFA5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9144000" cy="6857465"/>
          </a:xfrm>
          <a:prstGeom prst="rect">
            <a:avLst/>
          </a:prstGeom>
        </p:spPr>
      </p:pic>
      <p:sp>
        <p:nvSpPr>
          <p:cNvPr id="2" name="Rectangle 1">
            <a:extLst>
              <a:ext uri="{FF2B5EF4-FFF2-40B4-BE49-F238E27FC236}">
                <a16:creationId xmlns:a16="http://schemas.microsoft.com/office/drawing/2014/main" id="{D9FD3AA0-B55D-4B1E-95B6-EDB6B9FB60CA}"/>
              </a:ext>
            </a:extLst>
          </p:cNvPr>
          <p:cNvSpPr/>
          <p:nvPr/>
        </p:nvSpPr>
        <p:spPr>
          <a:xfrm>
            <a:off x="0" y="1161288"/>
            <a:ext cx="9144000" cy="466344"/>
          </a:xfrm>
          <a:prstGeom prst="rect">
            <a:avLst/>
          </a:prstGeom>
          <a:solidFill>
            <a:srgbClr val="DE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462"/>
                </a:solidFill>
              </a:rPr>
              <a:t>Appreciating Variation to Promote Employment Outcomes</a:t>
            </a:r>
          </a:p>
        </p:txBody>
      </p:sp>
    </p:spTree>
    <p:extLst>
      <p:ext uri="{BB962C8B-B14F-4D97-AF65-F5344CB8AC3E}">
        <p14:creationId xmlns:p14="http://schemas.microsoft.com/office/powerpoint/2010/main" val="360712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2BDB7-9915-454B-BF36-DEDE6D8E5480}"/>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86500"/>
            <a:ext cx="9141052" cy="570394"/>
          </a:xfrm>
          <a:prstGeom prst="rect">
            <a:avLst/>
          </a:prstGeom>
        </p:spPr>
      </p:pic>
      <p:sp>
        <p:nvSpPr>
          <p:cNvPr id="8" name="TextBox 7"/>
          <p:cNvSpPr txBox="1"/>
          <p:nvPr/>
        </p:nvSpPr>
        <p:spPr>
          <a:xfrm>
            <a:off x="0" y="-128587"/>
            <a:ext cx="9141768" cy="1384995"/>
          </a:xfrm>
          <a:prstGeom prst="rect">
            <a:avLst/>
          </a:prstGeom>
          <a:noFill/>
        </p:spPr>
        <p:txBody>
          <a:bodyPr wrap="square" rtlCol="0">
            <a:spAutoFit/>
          </a:bodyPr>
          <a:lstStyle/>
          <a:p>
            <a:pPr algn="ctr">
              <a:lnSpc>
                <a:spcPct val="150000"/>
              </a:lnSpc>
            </a:pPr>
            <a:r>
              <a:rPr lang="en-US" sz="3000" dirty="0">
                <a:solidFill>
                  <a:srgbClr val="002060"/>
                </a:solidFill>
                <a:latin typeface="+mj-lt"/>
              </a:rPr>
              <a:t>Who Has Autism Spectrum Disorder?</a:t>
            </a:r>
          </a:p>
          <a:p>
            <a:endParaRPr lang="en-US" sz="3600" dirty="0">
              <a:latin typeface="+mj-lt"/>
            </a:endParaRPr>
          </a:p>
        </p:txBody>
      </p:sp>
      <p:sp>
        <p:nvSpPr>
          <p:cNvPr id="6" name="TextBox 5"/>
          <p:cNvSpPr txBox="1"/>
          <p:nvPr/>
        </p:nvSpPr>
        <p:spPr>
          <a:xfrm>
            <a:off x="530942" y="1097280"/>
            <a:ext cx="8323006" cy="3985706"/>
          </a:xfrm>
          <a:prstGeom prst="rect">
            <a:avLst/>
          </a:prstGeom>
          <a:noFill/>
        </p:spPr>
        <p:txBody>
          <a:bodyPr wrap="square" rtlCol="0">
            <a:spAutoFit/>
          </a:bodyPr>
          <a:lstStyle/>
          <a:p>
            <a:pPr marL="342900" indent="-342900">
              <a:spcBef>
                <a:spcPts val="1200"/>
              </a:spcBef>
              <a:buClr>
                <a:srgbClr val="00B288"/>
              </a:buClr>
              <a:buSzPct val="111000"/>
              <a:buFont typeface="Arial" charset="0"/>
              <a:buChar char="•"/>
            </a:pPr>
            <a:r>
              <a:rPr lang="en-US" sz="2200" dirty="0">
                <a:solidFill>
                  <a:schemeClr val="accent3">
                    <a:lumMod val="50000"/>
                  </a:schemeClr>
                </a:solidFill>
                <a:latin typeface="+mj-lt"/>
              </a:rPr>
              <a:t>In 2012, an estimated 1.5 percent of 8-year-old children were identified with ASD.</a:t>
            </a:r>
            <a:r>
              <a:rPr lang="en-US" sz="2200" baseline="30000" dirty="0">
                <a:solidFill>
                  <a:schemeClr val="accent3">
                    <a:lumMod val="50000"/>
                  </a:schemeClr>
                </a:solidFill>
                <a:latin typeface="+mj-lt"/>
              </a:rPr>
              <a:t>1</a:t>
            </a:r>
            <a:r>
              <a:rPr lang="en-US" sz="2200" dirty="0">
                <a:solidFill>
                  <a:schemeClr val="accent3">
                    <a:lumMod val="50000"/>
                  </a:schemeClr>
                </a:solidFill>
                <a:latin typeface="+mj-lt"/>
              </a:rPr>
              <a:t> </a:t>
            </a:r>
          </a:p>
          <a:p>
            <a:pPr marL="342900" indent="-342900">
              <a:spcBef>
                <a:spcPts val="1200"/>
              </a:spcBef>
              <a:buClr>
                <a:srgbClr val="00B288"/>
              </a:buClr>
              <a:buSzPct val="111000"/>
              <a:buFont typeface="Arial" charset="0"/>
              <a:buChar char="•"/>
            </a:pPr>
            <a:r>
              <a:rPr lang="en-US" sz="2200" dirty="0">
                <a:solidFill>
                  <a:schemeClr val="accent3">
                    <a:lumMod val="50000"/>
                  </a:schemeClr>
                </a:solidFill>
                <a:latin typeface="+mj-lt"/>
              </a:rPr>
              <a:t>More children are being diagnosed with ASD than in the past.</a:t>
            </a:r>
            <a:r>
              <a:rPr lang="en-US" sz="2200" baseline="30000" dirty="0">
                <a:solidFill>
                  <a:schemeClr val="accent3">
                    <a:lumMod val="50000"/>
                  </a:schemeClr>
                </a:solidFill>
                <a:latin typeface="+mj-lt"/>
              </a:rPr>
              <a:t>2</a:t>
            </a:r>
            <a:r>
              <a:rPr lang="en-US" sz="2200" dirty="0">
                <a:solidFill>
                  <a:schemeClr val="accent3">
                    <a:lumMod val="50000"/>
                  </a:schemeClr>
                </a:solidFill>
                <a:latin typeface="+mj-lt"/>
              </a:rPr>
              <a:t> </a:t>
            </a:r>
          </a:p>
          <a:p>
            <a:pPr marL="342900" indent="-342900">
              <a:spcBef>
                <a:spcPts val="1200"/>
              </a:spcBef>
              <a:buClr>
                <a:srgbClr val="00B288"/>
              </a:buClr>
              <a:buSzPct val="111000"/>
              <a:buFont typeface="Arial" charset="0"/>
              <a:buChar char="•"/>
            </a:pPr>
            <a:r>
              <a:rPr lang="en-US" sz="2200" dirty="0">
                <a:solidFill>
                  <a:schemeClr val="accent3">
                    <a:lumMod val="50000"/>
                  </a:schemeClr>
                </a:solidFill>
                <a:latin typeface="+mj-lt"/>
              </a:rPr>
              <a:t>ASD is reported across all races and ethnicities.</a:t>
            </a:r>
          </a:p>
          <a:p>
            <a:pPr marL="342900" indent="-342900">
              <a:spcBef>
                <a:spcPts val="1200"/>
              </a:spcBef>
              <a:buClr>
                <a:srgbClr val="00B288"/>
              </a:buClr>
              <a:buSzPct val="111000"/>
              <a:buFont typeface="Arial" charset="0"/>
              <a:buChar char="•"/>
            </a:pPr>
            <a:r>
              <a:rPr lang="en-US" sz="2200" dirty="0">
                <a:solidFill>
                  <a:schemeClr val="accent3">
                    <a:lumMod val="50000"/>
                  </a:schemeClr>
                </a:solidFill>
                <a:latin typeface="+mj-lt"/>
              </a:rPr>
              <a:t>ASD is 4.5 times more common in boys than girls.</a:t>
            </a:r>
            <a:r>
              <a:rPr lang="en-US" sz="2200" baseline="30000" dirty="0">
                <a:solidFill>
                  <a:schemeClr val="accent3">
                    <a:lumMod val="50000"/>
                  </a:schemeClr>
                </a:solidFill>
                <a:latin typeface="+mj-lt"/>
              </a:rPr>
              <a:t>3</a:t>
            </a:r>
            <a:endParaRPr lang="en-US" sz="2200" dirty="0">
              <a:solidFill>
                <a:schemeClr val="accent3">
                  <a:lumMod val="50000"/>
                </a:schemeClr>
              </a:solidFill>
              <a:latin typeface="+mj-lt"/>
            </a:endParaRPr>
          </a:p>
          <a:p>
            <a:pPr marL="342900" indent="-342900">
              <a:spcBef>
                <a:spcPts val="1200"/>
              </a:spcBef>
              <a:buClr>
                <a:srgbClr val="00B288"/>
              </a:buClr>
              <a:buSzPct val="111000"/>
              <a:buFont typeface="Arial" charset="0"/>
              <a:buChar char="•"/>
            </a:pPr>
            <a:r>
              <a:rPr lang="en-US" sz="2200" dirty="0">
                <a:solidFill>
                  <a:schemeClr val="accent3">
                    <a:lumMod val="50000"/>
                  </a:schemeClr>
                </a:solidFill>
                <a:latin typeface="+mj-lt"/>
              </a:rPr>
              <a:t>Criteria for ASD have changed:</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Older adults with ASD are more likely to have severe or profound intellectual disability.</a:t>
            </a:r>
          </a:p>
          <a:p>
            <a:pPr marL="342900" indent="-342900">
              <a:spcBef>
                <a:spcPts val="600"/>
              </a:spcBef>
              <a:buClr>
                <a:srgbClr val="00B288"/>
              </a:buClr>
              <a:buSzPct val="111000"/>
              <a:buFont typeface="Arial" charset="0"/>
              <a:buChar char="•"/>
            </a:pPr>
            <a:endParaRPr lang="en-US" sz="2200" dirty="0">
              <a:solidFill>
                <a:schemeClr val="accent3">
                  <a:lumMod val="50000"/>
                </a:schemeClr>
              </a:solidFill>
              <a:latin typeface="+mj-lt"/>
            </a:endParaRPr>
          </a:p>
        </p:txBody>
      </p:sp>
    </p:spTree>
    <p:extLst>
      <p:ext uri="{BB962C8B-B14F-4D97-AF65-F5344CB8AC3E}">
        <p14:creationId xmlns:p14="http://schemas.microsoft.com/office/powerpoint/2010/main" val="1629644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57FDD7-380D-4885-98D3-76CED58AD8BC}"/>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151433"/>
            <a:ext cx="9141052" cy="705461"/>
          </a:xfrm>
          <a:prstGeom prst="rect">
            <a:avLst/>
          </a:prstGeom>
        </p:spPr>
      </p:pic>
      <p:sp>
        <p:nvSpPr>
          <p:cNvPr id="8" name="TextBox 7"/>
          <p:cNvSpPr txBox="1"/>
          <p:nvPr/>
        </p:nvSpPr>
        <p:spPr>
          <a:xfrm>
            <a:off x="0" y="-128587"/>
            <a:ext cx="9141768" cy="713272"/>
          </a:xfrm>
          <a:prstGeom prst="rect">
            <a:avLst/>
          </a:prstGeom>
          <a:noFill/>
        </p:spPr>
        <p:txBody>
          <a:bodyPr wrap="square" rtlCol="0">
            <a:spAutoFit/>
          </a:bodyPr>
          <a:lstStyle/>
          <a:p>
            <a:pPr algn="ctr">
              <a:lnSpc>
                <a:spcPct val="150000"/>
              </a:lnSpc>
            </a:pPr>
            <a:r>
              <a:rPr lang="en-US" sz="3000" dirty="0">
                <a:solidFill>
                  <a:srgbClr val="002060"/>
                </a:solidFill>
                <a:latin typeface="+mj-lt"/>
              </a:rPr>
              <a:t>Hallmarks of ASD</a:t>
            </a:r>
            <a:endParaRPr lang="en-US" sz="3600" dirty="0">
              <a:latin typeface="+mj-lt"/>
            </a:endParaRPr>
          </a:p>
        </p:txBody>
      </p:sp>
      <p:sp>
        <p:nvSpPr>
          <p:cNvPr id="7" name="TextBox 6">
            <a:extLst>
              <a:ext uri="{FF2B5EF4-FFF2-40B4-BE49-F238E27FC236}">
                <a16:creationId xmlns:a16="http://schemas.microsoft.com/office/drawing/2014/main" id="{EA7D345E-4157-4622-A91E-80A476D319D9}"/>
              </a:ext>
            </a:extLst>
          </p:cNvPr>
          <p:cNvSpPr txBox="1"/>
          <p:nvPr/>
        </p:nvSpPr>
        <p:spPr>
          <a:xfrm>
            <a:off x="365760" y="905256"/>
            <a:ext cx="8432644" cy="4401205"/>
          </a:xfrm>
          <a:prstGeom prst="rect">
            <a:avLst/>
          </a:prstGeom>
          <a:noFill/>
        </p:spPr>
        <p:txBody>
          <a:bodyPr wrap="square" rtlCol="0">
            <a:spAutoFit/>
          </a:bodyPr>
          <a:lstStyle/>
          <a:p>
            <a:pPr marL="457200" indent="-457200">
              <a:spcBef>
                <a:spcPts val="1200"/>
              </a:spcBef>
              <a:buClr>
                <a:srgbClr val="003462"/>
              </a:buClr>
              <a:buSzPct val="100000"/>
              <a:buFont typeface="+mj-lt"/>
              <a:buAutoNum type="arabicPeriod"/>
            </a:pPr>
            <a:r>
              <a:rPr lang="en-US" sz="2200" b="1" dirty="0">
                <a:solidFill>
                  <a:srgbClr val="003462"/>
                </a:solidFill>
              </a:rPr>
              <a:t>Persistent social and communication challenges</a:t>
            </a:r>
          </a:p>
          <a:p>
            <a:pPr marL="800100" lvl="1" indent="-342900">
              <a:spcBef>
                <a:spcPts val="600"/>
              </a:spcBef>
              <a:buClr>
                <a:srgbClr val="00B288"/>
              </a:buClr>
              <a:buSzPct val="111000"/>
              <a:buFont typeface="Arial" charset="0"/>
              <a:buChar char="•"/>
            </a:pPr>
            <a:r>
              <a:rPr lang="en-US" sz="2200" dirty="0">
                <a:solidFill>
                  <a:schemeClr val="accent3">
                    <a:lumMod val="50000"/>
                  </a:schemeClr>
                </a:solidFill>
                <a:latin typeface="+mj-lt"/>
              </a:rPr>
              <a:t>Conversations</a:t>
            </a:r>
          </a:p>
          <a:p>
            <a:pPr marL="800100" lvl="1" indent="-342900">
              <a:spcBef>
                <a:spcPts val="600"/>
              </a:spcBef>
              <a:buClr>
                <a:srgbClr val="00B288"/>
              </a:buClr>
              <a:buSzPct val="111000"/>
              <a:buFont typeface="Arial" charset="0"/>
              <a:buChar char="•"/>
            </a:pPr>
            <a:r>
              <a:rPr lang="en-US" sz="2200" dirty="0">
                <a:solidFill>
                  <a:schemeClr val="accent3">
                    <a:lumMod val="50000"/>
                  </a:schemeClr>
                </a:solidFill>
                <a:latin typeface="+mj-lt"/>
              </a:rPr>
              <a:t>Nonverbal communication</a:t>
            </a:r>
          </a:p>
          <a:p>
            <a:pPr marL="800100" lvl="1" indent="-342900">
              <a:spcBef>
                <a:spcPts val="600"/>
              </a:spcBef>
              <a:buClr>
                <a:srgbClr val="00B288"/>
              </a:buClr>
              <a:buSzPct val="111000"/>
              <a:buFont typeface="Arial" charset="0"/>
              <a:buChar char="•"/>
            </a:pPr>
            <a:r>
              <a:rPr lang="en-US" sz="2200" dirty="0">
                <a:solidFill>
                  <a:schemeClr val="accent3">
                    <a:lumMod val="50000"/>
                  </a:schemeClr>
                </a:solidFill>
                <a:latin typeface="+mj-lt"/>
              </a:rPr>
              <a:t>Developing, maintaining, and understanding relationships</a:t>
            </a:r>
            <a:endParaRPr lang="en-US" sz="2200" dirty="0">
              <a:solidFill>
                <a:srgbClr val="003462"/>
              </a:solidFill>
            </a:endParaRPr>
          </a:p>
          <a:p>
            <a:pPr marL="457200" indent="-457200">
              <a:spcBef>
                <a:spcPts val="1800"/>
              </a:spcBef>
              <a:buClr>
                <a:srgbClr val="003462"/>
              </a:buClr>
              <a:buSzPct val="100000"/>
              <a:buFont typeface="+mj-lt"/>
              <a:buAutoNum type="arabicPeriod"/>
            </a:pPr>
            <a:r>
              <a:rPr lang="en-US" sz="2200" b="1" dirty="0">
                <a:solidFill>
                  <a:srgbClr val="003462"/>
                </a:solidFill>
              </a:rPr>
              <a:t>Restricted, repetitive patterns of behavior, interests, or activities</a:t>
            </a:r>
          </a:p>
          <a:p>
            <a:pPr marL="800100" lvl="1" indent="-342900">
              <a:spcBef>
                <a:spcPts val="600"/>
              </a:spcBef>
              <a:buClr>
                <a:srgbClr val="00B288"/>
              </a:buClr>
              <a:buSzPct val="111000"/>
              <a:buFont typeface="Arial" charset="0"/>
              <a:buChar char="•"/>
            </a:pPr>
            <a:r>
              <a:rPr lang="en-US" sz="2200" dirty="0">
                <a:solidFill>
                  <a:schemeClr val="accent3">
                    <a:lumMod val="50000"/>
                  </a:schemeClr>
                </a:solidFill>
                <a:latin typeface="+mj-lt"/>
              </a:rPr>
              <a:t>Repetitive movements, use of objects, or speech</a:t>
            </a:r>
          </a:p>
          <a:p>
            <a:pPr marL="800100" lvl="1" indent="-342900">
              <a:spcBef>
                <a:spcPts val="600"/>
              </a:spcBef>
              <a:buClr>
                <a:srgbClr val="00B288"/>
              </a:buClr>
              <a:buSzPct val="111000"/>
              <a:buFont typeface="Arial" charset="0"/>
              <a:buChar char="•"/>
            </a:pPr>
            <a:r>
              <a:rPr lang="en-US" sz="2200" dirty="0">
                <a:solidFill>
                  <a:schemeClr val="accent3">
                    <a:lumMod val="50000"/>
                  </a:schemeClr>
                </a:solidFill>
                <a:latin typeface="+mj-lt"/>
              </a:rPr>
              <a:t>Strong focus on routines, patterns, same behaviors, activities, </a:t>
            </a:r>
            <a:br>
              <a:rPr lang="en-US" sz="2200" dirty="0">
                <a:solidFill>
                  <a:schemeClr val="accent3">
                    <a:lumMod val="50000"/>
                  </a:schemeClr>
                </a:solidFill>
                <a:latin typeface="+mj-lt"/>
              </a:rPr>
            </a:br>
            <a:r>
              <a:rPr lang="en-US" sz="2200" dirty="0">
                <a:solidFill>
                  <a:schemeClr val="accent3">
                    <a:lumMod val="50000"/>
                  </a:schemeClr>
                </a:solidFill>
                <a:latin typeface="+mj-lt"/>
              </a:rPr>
              <a:t>or things</a:t>
            </a:r>
          </a:p>
          <a:p>
            <a:pPr marL="800100" lvl="1" indent="-342900">
              <a:spcBef>
                <a:spcPts val="600"/>
              </a:spcBef>
              <a:buClr>
                <a:srgbClr val="00B288"/>
              </a:buClr>
              <a:buSzPct val="111000"/>
              <a:buFont typeface="Arial" charset="0"/>
              <a:buChar char="•"/>
            </a:pPr>
            <a:r>
              <a:rPr lang="en-US" sz="2200" dirty="0">
                <a:solidFill>
                  <a:schemeClr val="accent3">
                    <a:lumMod val="50000"/>
                  </a:schemeClr>
                </a:solidFill>
                <a:latin typeface="+mj-lt"/>
              </a:rPr>
              <a:t>Strong focus on specific interests</a:t>
            </a:r>
          </a:p>
          <a:p>
            <a:pPr lvl="1" indent="-457200">
              <a:spcBef>
                <a:spcPts val="1800"/>
              </a:spcBef>
              <a:buClr>
                <a:srgbClr val="003462"/>
              </a:buClr>
              <a:buSzPct val="111000"/>
              <a:buFont typeface="+mj-lt"/>
              <a:buAutoNum type="arabicPeriod" startAt="3"/>
            </a:pPr>
            <a:r>
              <a:rPr lang="en-US" sz="2200" b="1" dirty="0">
                <a:solidFill>
                  <a:srgbClr val="003462"/>
                </a:solidFill>
              </a:rPr>
              <a:t>Sensitive or insensitive to environment</a:t>
            </a:r>
          </a:p>
        </p:txBody>
      </p:sp>
      <p:sp>
        <p:nvSpPr>
          <p:cNvPr id="9" name="TextBox 8">
            <a:extLst>
              <a:ext uri="{FF2B5EF4-FFF2-40B4-BE49-F238E27FC236}">
                <a16:creationId xmlns:a16="http://schemas.microsoft.com/office/drawing/2014/main" id="{24B5EAC6-7A6F-4C1B-AB7A-B30D510A9217}"/>
              </a:ext>
            </a:extLst>
          </p:cNvPr>
          <p:cNvSpPr txBox="1"/>
          <p:nvPr/>
        </p:nvSpPr>
        <p:spPr>
          <a:xfrm>
            <a:off x="365760" y="5874434"/>
            <a:ext cx="8705088" cy="276999"/>
          </a:xfrm>
          <a:prstGeom prst="rect">
            <a:avLst/>
          </a:prstGeom>
          <a:noFill/>
        </p:spPr>
        <p:txBody>
          <a:bodyPr wrap="square" rtlCol="0">
            <a:spAutoFit/>
          </a:bodyPr>
          <a:lstStyle/>
          <a:p>
            <a:pPr>
              <a:spcBef>
                <a:spcPts val="600"/>
              </a:spcBef>
            </a:pPr>
            <a:r>
              <a:rPr lang="en-US" sz="1200" b="1" dirty="0">
                <a:solidFill>
                  <a:schemeClr val="accent3">
                    <a:lumMod val="50000"/>
                  </a:schemeClr>
                </a:solidFill>
              </a:rPr>
              <a:t>Source: </a:t>
            </a:r>
            <a:r>
              <a:rPr lang="en-US" sz="1200" dirty="0">
                <a:solidFill>
                  <a:schemeClr val="accent3">
                    <a:lumMod val="50000"/>
                  </a:schemeClr>
                </a:solidFill>
                <a:latin typeface="+mj-lt"/>
              </a:rPr>
              <a:t>American Psychiatric Association. (2013). Diagnostic and statistical manual of mental disorders (5th ed.). Washington, DC: Author.</a:t>
            </a:r>
            <a:endParaRPr lang="en-US" sz="1200" i="1" dirty="0">
              <a:solidFill>
                <a:schemeClr val="accent3">
                  <a:lumMod val="50000"/>
                </a:schemeClr>
              </a:solidFill>
              <a:latin typeface="+mj-lt"/>
            </a:endParaRPr>
          </a:p>
        </p:txBody>
      </p:sp>
    </p:spTree>
    <p:extLst>
      <p:ext uri="{BB962C8B-B14F-4D97-AF65-F5344CB8AC3E}">
        <p14:creationId xmlns:p14="http://schemas.microsoft.com/office/powerpoint/2010/main" val="377613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CD906A-8EED-40E3-B497-D17B0DB10774}"/>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52537"/>
            <a:ext cx="9141052" cy="604357"/>
          </a:xfrm>
          <a:prstGeom prst="rect">
            <a:avLst/>
          </a:prstGeom>
        </p:spPr>
      </p:pic>
      <p:sp>
        <p:nvSpPr>
          <p:cNvPr id="8" name="TextBox 7"/>
          <p:cNvSpPr txBox="1"/>
          <p:nvPr/>
        </p:nvSpPr>
        <p:spPr>
          <a:xfrm>
            <a:off x="0" y="-128587"/>
            <a:ext cx="9141768" cy="713272"/>
          </a:xfrm>
          <a:prstGeom prst="rect">
            <a:avLst/>
          </a:prstGeom>
          <a:noFill/>
        </p:spPr>
        <p:txBody>
          <a:bodyPr wrap="square" rtlCol="0">
            <a:spAutoFit/>
          </a:bodyPr>
          <a:lstStyle/>
          <a:p>
            <a:pPr algn="ctr">
              <a:lnSpc>
                <a:spcPct val="150000"/>
              </a:lnSpc>
            </a:pPr>
            <a:r>
              <a:rPr lang="en-US" sz="3000" dirty="0">
                <a:solidFill>
                  <a:srgbClr val="002060"/>
                </a:solidFill>
                <a:latin typeface="+mj-lt"/>
              </a:rPr>
              <a:t>Key Issues for Vocational Rehabilitation Settings</a:t>
            </a:r>
            <a:endParaRPr lang="en-US" sz="3600" dirty="0">
              <a:latin typeface="+mj-lt"/>
            </a:endParaRPr>
          </a:p>
        </p:txBody>
      </p:sp>
      <p:sp>
        <p:nvSpPr>
          <p:cNvPr id="6" name="TextBox 5"/>
          <p:cNvSpPr txBox="1"/>
          <p:nvPr/>
        </p:nvSpPr>
        <p:spPr>
          <a:xfrm>
            <a:off x="530942" y="1097280"/>
            <a:ext cx="8070133" cy="5155257"/>
          </a:xfrm>
          <a:prstGeom prst="rect">
            <a:avLst/>
          </a:prstGeom>
          <a:noFill/>
        </p:spPr>
        <p:txBody>
          <a:bodyPr wrap="square" rtlCol="0">
            <a:spAutoFit/>
          </a:bodyPr>
          <a:lstStyle/>
          <a:p>
            <a:pPr marL="342900" indent="-342900">
              <a:spcBef>
                <a:spcPts val="1200"/>
              </a:spcBef>
              <a:buClr>
                <a:srgbClr val="00B288"/>
              </a:buClr>
              <a:buSzPct val="111000"/>
              <a:buFont typeface="Arial" charset="0"/>
              <a:buChar char="•"/>
            </a:pPr>
            <a:r>
              <a:rPr lang="en-US" sz="2200" b="1" dirty="0">
                <a:solidFill>
                  <a:srgbClr val="003462"/>
                </a:solidFill>
              </a:rPr>
              <a:t>Executive functioning </a:t>
            </a:r>
            <a:r>
              <a:rPr lang="en-US" sz="2200" dirty="0">
                <a:solidFill>
                  <a:schemeClr val="accent3">
                    <a:lumMod val="50000"/>
                  </a:schemeClr>
                </a:solidFill>
                <a:latin typeface="+mj-lt"/>
              </a:rPr>
              <a:t>includes skills such as planning, sequencing activities, attending, and poor self-regulation. </a:t>
            </a:r>
          </a:p>
          <a:p>
            <a:pPr marL="342900" indent="-342900">
              <a:spcBef>
                <a:spcPts val="1200"/>
              </a:spcBef>
              <a:buClr>
                <a:srgbClr val="00B288"/>
              </a:buClr>
              <a:buSzPct val="111000"/>
              <a:buFont typeface="Arial" charset="0"/>
              <a:buChar char="•"/>
            </a:pPr>
            <a:r>
              <a:rPr lang="en-US" sz="2200" b="1" dirty="0">
                <a:solidFill>
                  <a:srgbClr val="003462"/>
                </a:solidFill>
              </a:rPr>
              <a:t>Understanding others</a:t>
            </a:r>
            <a:r>
              <a:rPr lang="en-US" sz="2200" dirty="0">
                <a:solidFill>
                  <a:schemeClr val="accent3">
                    <a:lumMod val="50000"/>
                  </a:schemeClr>
                </a:solidFill>
                <a:latin typeface="+mj-lt"/>
              </a:rPr>
              <a:t>, or Theory of Mind, refers to one’s ability </a:t>
            </a:r>
            <a:br>
              <a:rPr lang="en-US" sz="2200" dirty="0">
                <a:solidFill>
                  <a:schemeClr val="accent3">
                    <a:lumMod val="50000"/>
                  </a:schemeClr>
                </a:solidFill>
                <a:latin typeface="+mj-lt"/>
              </a:rPr>
            </a:br>
            <a:r>
              <a:rPr lang="en-US" sz="2200" dirty="0">
                <a:solidFill>
                  <a:schemeClr val="accent3">
                    <a:lumMod val="50000"/>
                  </a:schemeClr>
                </a:solidFill>
                <a:latin typeface="+mj-lt"/>
              </a:rPr>
              <a:t>to perceive how others think and feel, and how that relates </a:t>
            </a:r>
            <a:br>
              <a:rPr lang="en-US" sz="2200" dirty="0">
                <a:solidFill>
                  <a:schemeClr val="accent3">
                    <a:lumMod val="50000"/>
                  </a:schemeClr>
                </a:solidFill>
                <a:latin typeface="+mj-lt"/>
              </a:rPr>
            </a:br>
            <a:r>
              <a:rPr lang="en-US" sz="2200" dirty="0">
                <a:solidFill>
                  <a:schemeClr val="accent3">
                    <a:lumMod val="50000"/>
                  </a:schemeClr>
                </a:solidFill>
                <a:latin typeface="+mj-lt"/>
              </a:rPr>
              <a:t>to oneself.</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Difficulty explaining one’s behaviors</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Difficulty understanding emotions or perspectives of others</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Difficulty predicting the behavior or intentions of others</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Lack of understanding that behavior impacts how others think or feel</a:t>
            </a:r>
          </a:p>
          <a:p>
            <a:pPr marL="800100" lvl="1" indent="-342900">
              <a:spcBef>
                <a:spcPts val="1200"/>
              </a:spcBef>
              <a:buClr>
                <a:srgbClr val="00B288"/>
              </a:buClr>
              <a:buSzPct val="111000"/>
              <a:buFont typeface="Calibri Light" panose="020F0302020204030204" pitchFamily="34" charset="0"/>
              <a:buChar char="–"/>
            </a:pPr>
            <a:r>
              <a:rPr lang="en-US" sz="2200" dirty="0">
                <a:solidFill>
                  <a:schemeClr val="accent3">
                    <a:lumMod val="50000"/>
                  </a:schemeClr>
                </a:solidFill>
                <a:latin typeface="+mj-lt"/>
              </a:rPr>
              <a:t>Problems differentiating fiction from fact </a:t>
            </a:r>
          </a:p>
          <a:p>
            <a:pPr marL="342900" indent="-342900">
              <a:spcBef>
                <a:spcPts val="600"/>
              </a:spcBef>
              <a:buClr>
                <a:srgbClr val="00B288"/>
              </a:buClr>
              <a:buSzPct val="111000"/>
              <a:buFont typeface="Arial" charset="0"/>
              <a:buChar char="•"/>
            </a:pPr>
            <a:endParaRPr lang="en-US" sz="2200" dirty="0">
              <a:solidFill>
                <a:schemeClr val="accent3">
                  <a:lumMod val="50000"/>
                </a:schemeClr>
              </a:solidFill>
              <a:latin typeface="+mj-lt"/>
            </a:endParaRPr>
          </a:p>
        </p:txBody>
      </p:sp>
    </p:spTree>
    <p:extLst>
      <p:ext uri="{BB962C8B-B14F-4D97-AF65-F5344CB8AC3E}">
        <p14:creationId xmlns:p14="http://schemas.microsoft.com/office/powerpoint/2010/main" val="420840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FE1C23-9104-46A6-A9F5-6D45710B1673}"/>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63E778-41F1-4E0D-B54B-BB1A8345B8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34295"/>
            <a:ext cx="9141052" cy="622599"/>
          </a:xfrm>
          <a:prstGeom prst="rect">
            <a:avLst/>
          </a:prstGeom>
        </p:spPr>
      </p:pic>
      <p:sp>
        <p:nvSpPr>
          <p:cNvPr id="7" name="TextBox 6">
            <a:extLst>
              <a:ext uri="{FF2B5EF4-FFF2-40B4-BE49-F238E27FC236}">
                <a16:creationId xmlns:a16="http://schemas.microsoft.com/office/drawing/2014/main" id="{1D58DB8A-8EC4-48B4-9B54-422328DAA23E}"/>
              </a:ext>
            </a:extLst>
          </p:cNvPr>
          <p:cNvSpPr txBox="1"/>
          <p:nvPr/>
        </p:nvSpPr>
        <p:spPr>
          <a:xfrm>
            <a:off x="0" y="-128587"/>
            <a:ext cx="9141768" cy="713272"/>
          </a:xfrm>
          <a:prstGeom prst="rect">
            <a:avLst/>
          </a:prstGeom>
          <a:noFill/>
        </p:spPr>
        <p:txBody>
          <a:bodyPr wrap="square" rtlCol="0">
            <a:spAutoFit/>
          </a:bodyPr>
          <a:lstStyle/>
          <a:p>
            <a:pPr algn="ctr">
              <a:lnSpc>
                <a:spcPct val="150000"/>
              </a:lnSpc>
            </a:pPr>
            <a:r>
              <a:rPr lang="en-US" sz="3000" dirty="0">
                <a:solidFill>
                  <a:srgbClr val="002060"/>
                </a:solidFill>
                <a:latin typeface="+mj-lt"/>
              </a:rPr>
              <a:t>ASD is a Spectrum Disorder</a:t>
            </a:r>
            <a:endParaRPr lang="en-US" sz="3600" dirty="0">
              <a:latin typeface="+mj-lt"/>
            </a:endParaRPr>
          </a:p>
        </p:txBody>
      </p:sp>
      <p:pic>
        <p:nvPicPr>
          <p:cNvPr id="5" name="Content Placeholder 4" descr="Graphic showing the range of ASK from Least impacted, then level 1, level 2, and level 3 and then most impacted.">
            <a:extLst>
              <a:ext uri="{FF2B5EF4-FFF2-40B4-BE49-F238E27FC236}">
                <a16:creationId xmlns:a16="http://schemas.microsoft.com/office/drawing/2014/main" id="{6EAF299E-C7E9-4C3E-8F4D-2AD759416987}"/>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28650" y="2375253"/>
            <a:ext cx="7886700" cy="2107491"/>
          </a:xfrm>
        </p:spPr>
      </p:pic>
      <p:sp>
        <p:nvSpPr>
          <p:cNvPr id="8" name="TextBox 7">
            <a:extLst>
              <a:ext uri="{FF2B5EF4-FFF2-40B4-BE49-F238E27FC236}">
                <a16:creationId xmlns:a16="http://schemas.microsoft.com/office/drawing/2014/main" id="{F7757E8A-4C4B-4C77-9302-28918EDF8EC2}"/>
              </a:ext>
            </a:extLst>
          </p:cNvPr>
          <p:cNvSpPr txBox="1"/>
          <p:nvPr/>
        </p:nvSpPr>
        <p:spPr>
          <a:xfrm>
            <a:off x="218339" y="5713828"/>
            <a:ext cx="8705088" cy="276999"/>
          </a:xfrm>
          <a:prstGeom prst="rect">
            <a:avLst/>
          </a:prstGeom>
          <a:noFill/>
        </p:spPr>
        <p:txBody>
          <a:bodyPr wrap="square" rtlCol="0">
            <a:spAutoFit/>
          </a:bodyPr>
          <a:lstStyle/>
          <a:p>
            <a:pPr algn="ctr">
              <a:spcBef>
                <a:spcPts val="600"/>
              </a:spcBef>
            </a:pPr>
            <a:r>
              <a:rPr lang="en-US" sz="1200" b="1" dirty="0">
                <a:solidFill>
                  <a:schemeClr val="accent3">
                    <a:lumMod val="50000"/>
                  </a:schemeClr>
                </a:solidFill>
              </a:rPr>
              <a:t>Source: </a:t>
            </a:r>
            <a:r>
              <a:rPr lang="en-US" sz="1200" dirty="0">
                <a:solidFill>
                  <a:schemeClr val="accent3">
                    <a:lumMod val="50000"/>
                  </a:schemeClr>
                </a:solidFill>
                <a:latin typeface="+mj-lt"/>
              </a:rPr>
              <a:t>American Psychiatric Association. (2013). Diagnostic and statistical manual of mental disorders (5th ed.). Washington, DC: Author.</a:t>
            </a:r>
            <a:endParaRPr lang="en-US" sz="1200" i="1" dirty="0">
              <a:solidFill>
                <a:schemeClr val="accent3">
                  <a:lumMod val="50000"/>
                </a:schemeClr>
              </a:solidFill>
              <a:latin typeface="+mj-lt"/>
            </a:endParaRPr>
          </a:p>
        </p:txBody>
      </p:sp>
    </p:spTree>
    <p:extLst>
      <p:ext uri="{BB962C8B-B14F-4D97-AF65-F5344CB8AC3E}">
        <p14:creationId xmlns:p14="http://schemas.microsoft.com/office/powerpoint/2010/main" val="42394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C8CE5D-9FF1-465C-B0FE-2BDA073C0DA5}"/>
              </a:ext>
            </a:extLst>
          </p:cNvPr>
          <p:cNvSpPr/>
          <p:nvPr/>
        </p:nvSpPr>
        <p:spPr>
          <a:xfrm>
            <a:off x="-2233" y="0"/>
            <a:ext cx="9143999" cy="623702"/>
          </a:xfrm>
          <a:prstGeom prst="rect">
            <a:avLst/>
          </a:prstGeom>
          <a:solidFill>
            <a:srgbClr val="B2D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 y="6264807"/>
            <a:ext cx="9141052" cy="592087"/>
          </a:xfrm>
          <a:prstGeom prst="rect">
            <a:avLst/>
          </a:prstGeom>
        </p:spPr>
      </p:pic>
      <p:sp>
        <p:nvSpPr>
          <p:cNvPr id="8" name="TextBox 7"/>
          <p:cNvSpPr txBox="1"/>
          <p:nvPr/>
        </p:nvSpPr>
        <p:spPr>
          <a:xfrm>
            <a:off x="0" y="-128587"/>
            <a:ext cx="9141768" cy="713272"/>
          </a:xfrm>
          <a:prstGeom prst="rect">
            <a:avLst/>
          </a:prstGeom>
          <a:noFill/>
        </p:spPr>
        <p:txBody>
          <a:bodyPr wrap="square" rtlCol="0">
            <a:spAutoFit/>
          </a:bodyPr>
          <a:lstStyle/>
          <a:p>
            <a:pPr algn="ctr">
              <a:lnSpc>
                <a:spcPct val="150000"/>
              </a:lnSpc>
            </a:pPr>
            <a:r>
              <a:rPr lang="en-US" sz="3000" dirty="0">
                <a:solidFill>
                  <a:srgbClr val="002060"/>
                </a:solidFill>
                <a:latin typeface="+mj-lt"/>
              </a:rPr>
              <a:t>Which Level Will Need VR Services the Most?</a:t>
            </a:r>
            <a:endParaRPr lang="en-US" sz="3600" dirty="0">
              <a:latin typeface="+mj-lt"/>
            </a:endParaRPr>
          </a:p>
        </p:txBody>
      </p:sp>
      <p:sp>
        <p:nvSpPr>
          <p:cNvPr id="7" name="TextBox 6">
            <a:extLst>
              <a:ext uri="{FF2B5EF4-FFF2-40B4-BE49-F238E27FC236}">
                <a16:creationId xmlns:a16="http://schemas.microsoft.com/office/drawing/2014/main" id="{EA7D345E-4157-4622-A91E-80A476D319D9}"/>
              </a:ext>
            </a:extLst>
          </p:cNvPr>
          <p:cNvSpPr txBox="1"/>
          <p:nvPr/>
        </p:nvSpPr>
        <p:spPr>
          <a:xfrm>
            <a:off x="365760" y="786384"/>
            <a:ext cx="8668512" cy="5478423"/>
          </a:xfrm>
          <a:prstGeom prst="rect">
            <a:avLst/>
          </a:prstGeom>
          <a:noFill/>
        </p:spPr>
        <p:txBody>
          <a:bodyPr wrap="square" rtlCol="0">
            <a:spAutoFit/>
          </a:bodyPr>
          <a:lstStyle/>
          <a:p>
            <a:pPr>
              <a:spcBef>
                <a:spcPts val="1200"/>
              </a:spcBef>
              <a:spcAft>
                <a:spcPts val="600"/>
              </a:spcAft>
              <a:buClr>
                <a:srgbClr val="003462"/>
              </a:buClr>
              <a:buSzPct val="100000"/>
            </a:pPr>
            <a:r>
              <a:rPr lang="en-US" sz="2000" b="1" dirty="0">
                <a:solidFill>
                  <a:srgbClr val="003462"/>
                </a:solidFill>
              </a:rPr>
              <a:t>Answer: </a:t>
            </a:r>
            <a:r>
              <a:rPr lang="en-US" sz="2000" dirty="0">
                <a:solidFill>
                  <a:schemeClr val="accent3">
                    <a:lumMod val="50000"/>
                  </a:schemeClr>
                </a:solidFill>
                <a:latin typeface="+mj-lt"/>
              </a:rPr>
              <a:t>All levels, but the difficulty of each level may surprise you.</a:t>
            </a:r>
            <a:endParaRPr lang="en-US" sz="2000" b="1" dirty="0">
              <a:solidFill>
                <a:srgbClr val="003462"/>
              </a:solidFill>
              <a:latin typeface="+mj-lt"/>
            </a:endParaRPr>
          </a:p>
          <a:p>
            <a:pPr>
              <a:spcBef>
                <a:spcPts val="1200"/>
              </a:spcBef>
              <a:buClr>
                <a:srgbClr val="003462"/>
              </a:buClr>
              <a:buSzPct val="100000"/>
            </a:pPr>
            <a:r>
              <a:rPr lang="en-US" sz="2000" b="1" dirty="0">
                <a:solidFill>
                  <a:srgbClr val="003462"/>
                </a:solidFill>
              </a:rPr>
              <a:t>Level 1 </a:t>
            </a:r>
            <a:r>
              <a:rPr lang="en-US" sz="2000" b="1" dirty="0">
                <a:solidFill>
                  <a:srgbClr val="003462"/>
                </a:solidFill>
                <a:latin typeface="+mj-lt"/>
              </a:rPr>
              <a:t>(needs support)</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Academically strong</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Educated on grade level with accommodations </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More likely to fail in college</a:t>
            </a:r>
          </a:p>
          <a:p>
            <a:pPr>
              <a:spcBef>
                <a:spcPts val="1800"/>
              </a:spcBef>
              <a:buClr>
                <a:srgbClr val="003462"/>
              </a:buClr>
              <a:buSzPct val="100000"/>
            </a:pPr>
            <a:r>
              <a:rPr lang="en-US" sz="2000" b="1" dirty="0">
                <a:solidFill>
                  <a:srgbClr val="003462"/>
                </a:solidFill>
              </a:rPr>
              <a:t>Level 2 </a:t>
            </a:r>
            <a:r>
              <a:rPr lang="en-US" sz="2000" b="1" dirty="0">
                <a:solidFill>
                  <a:srgbClr val="003462"/>
                </a:solidFill>
                <a:latin typeface="+mj-lt"/>
              </a:rPr>
              <a:t>(substantial support)</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One to two grade levels below and receives modifications </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May receive more social skills interventions and vocational experience</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Often overlooked for college or specialized training</a:t>
            </a:r>
          </a:p>
          <a:p>
            <a:pPr marL="0" lvl="1">
              <a:spcBef>
                <a:spcPts val="1800"/>
              </a:spcBef>
              <a:buClr>
                <a:srgbClr val="003462"/>
              </a:buClr>
              <a:buSzPct val="111000"/>
            </a:pPr>
            <a:r>
              <a:rPr lang="en-US" sz="2000" b="1" dirty="0">
                <a:solidFill>
                  <a:srgbClr val="003462"/>
                </a:solidFill>
              </a:rPr>
              <a:t>Level 3 </a:t>
            </a:r>
            <a:r>
              <a:rPr lang="en-US" sz="2000" b="1" dirty="0">
                <a:solidFill>
                  <a:srgbClr val="003462"/>
                </a:solidFill>
                <a:latin typeface="+mj-lt"/>
              </a:rPr>
              <a:t>(very substantial supports—will need lifelong supports)</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Substantial educational supports and modifications</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Lifelong supports necessary</a:t>
            </a:r>
          </a:p>
          <a:p>
            <a:pPr marL="800100" lvl="1" indent="-342900">
              <a:spcBef>
                <a:spcPts val="600"/>
              </a:spcBef>
              <a:buClr>
                <a:srgbClr val="00B288"/>
              </a:buClr>
              <a:buSzPct val="111000"/>
              <a:buFont typeface="Arial" charset="0"/>
              <a:buChar char="•"/>
            </a:pPr>
            <a:r>
              <a:rPr lang="en-US" sz="2000" dirty="0">
                <a:solidFill>
                  <a:schemeClr val="accent3">
                    <a:lumMod val="50000"/>
                  </a:schemeClr>
                </a:solidFill>
                <a:latin typeface="+mj-lt"/>
              </a:rPr>
              <a:t>Easiest to place </a:t>
            </a:r>
          </a:p>
        </p:txBody>
      </p:sp>
    </p:spTree>
    <p:extLst>
      <p:ext uri="{BB962C8B-B14F-4D97-AF65-F5344CB8AC3E}">
        <p14:creationId xmlns:p14="http://schemas.microsoft.com/office/powerpoint/2010/main" val="822021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2317</TotalTime>
  <Words>4141</Words>
  <Application>Microsoft Office PowerPoint</Application>
  <PresentationFormat>On-screen Show (4:3)</PresentationFormat>
  <Paragraphs>245</Paragraphs>
  <Slides>27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Ural, Yonca</cp:lastModifiedBy>
  <cp:revision>208</cp:revision>
  <cp:lastPrinted>2018-01-23T19:33:39Z</cp:lastPrinted>
  <dcterms:created xsi:type="dcterms:W3CDTF">2017-07-26T18:43:39Z</dcterms:created>
  <dcterms:modified xsi:type="dcterms:W3CDTF">2018-05-15T17:36:25Z</dcterms:modified>
</cp:coreProperties>
</file>